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5" r:id="rId7"/>
    <p:sldId id="266" r:id="rId8"/>
    <p:sldId id="267" r:id="rId9"/>
    <p:sldId id="268" r:id="rId10"/>
    <p:sldId id="269" r:id="rId11"/>
    <p:sldId id="270" r:id="rId12"/>
    <p:sldId id="271" r:id="rId13"/>
    <p:sldId id="272" r:id="rId14"/>
    <p:sldId id="258" r:id="rId15"/>
    <p:sldId id="314" r:id="rId16"/>
    <p:sldId id="287" r:id="rId17"/>
    <p:sldId id="262" r:id="rId18"/>
    <p:sldId id="263" r:id="rId19"/>
    <p:sldId id="264" r:id="rId20"/>
    <p:sldId id="285" r:id="rId21"/>
    <p:sldId id="284" r:id="rId22"/>
    <p:sldId id="283" r:id="rId23"/>
    <p:sldId id="273" r:id="rId24"/>
    <p:sldId id="279" r:id="rId25"/>
    <p:sldId id="286" r:id="rId26"/>
    <p:sldId id="278" r:id="rId27"/>
    <p:sldId id="276" r:id="rId28"/>
    <p:sldId id="275" r:id="rId29"/>
    <p:sldId id="281" r:id="rId30"/>
    <p:sldId id="274" r:id="rId31"/>
    <p:sldId id="277" r:id="rId32"/>
    <p:sldId id="282" r:id="rId33"/>
    <p:sldId id="289" r:id="rId34"/>
    <p:sldId id="290" r:id="rId35"/>
    <p:sldId id="288" r:id="rId36"/>
    <p:sldId id="291" r:id="rId37"/>
    <p:sldId id="316" r:id="rId38"/>
    <p:sldId id="292" r:id="rId39"/>
    <p:sldId id="293" r:id="rId40"/>
    <p:sldId id="294" r:id="rId41"/>
    <p:sldId id="321" r:id="rId42"/>
    <p:sldId id="326" r:id="rId43"/>
    <p:sldId id="334" r:id="rId44"/>
    <p:sldId id="329" r:id="rId45"/>
    <p:sldId id="331" r:id="rId46"/>
    <p:sldId id="332" r:id="rId47"/>
    <p:sldId id="335" r:id="rId48"/>
    <p:sldId id="336" r:id="rId49"/>
    <p:sldId id="337" r:id="rId50"/>
    <p:sldId id="327" r:id="rId51"/>
    <p:sldId id="328" r:id="rId52"/>
    <p:sldId id="322" r:id="rId53"/>
    <p:sldId id="323" r:id="rId54"/>
    <p:sldId id="324" r:id="rId55"/>
    <p:sldId id="325" r:id="rId56"/>
    <p:sldId id="295" r:id="rId57"/>
    <p:sldId id="296" r:id="rId58"/>
    <p:sldId id="297" r:id="rId59"/>
    <p:sldId id="298" r:id="rId60"/>
    <p:sldId id="299"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F0246B09-F249-4EFF-AE55-E481599CB429}">
          <p14:sldIdLst>
            <p14:sldId id="256"/>
            <p14:sldId id="257"/>
            <p14:sldId id="259"/>
            <p14:sldId id="260"/>
            <p14:sldId id="261"/>
            <p14:sldId id="265"/>
            <p14:sldId id="266"/>
            <p14:sldId id="267"/>
            <p14:sldId id="268"/>
            <p14:sldId id="269"/>
            <p14:sldId id="270"/>
            <p14:sldId id="271"/>
            <p14:sldId id="272"/>
            <p14:sldId id="258"/>
            <p14:sldId id="314"/>
            <p14:sldId id="287"/>
            <p14:sldId id="262"/>
            <p14:sldId id="263"/>
            <p14:sldId id="264"/>
            <p14:sldId id="285"/>
            <p14:sldId id="284"/>
            <p14:sldId id="283"/>
            <p14:sldId id="273"/>
            <p14:sldId id="279"/>
            <p14:sldId id="286"/>
            <p14:sldId id="278"/>
            <p14:sldId id="276"/>
            <p14:sldId id="275"/>
            <p14:sldId id="281"/>
            <p14:sldId id="274"/>
            <p14:sldId id="277"/>
            <p14:sldId id="282"/>
          </p14:sldIdLst>
        </p14:section>
        <p14:section name="未命名的章節" id="{CBDE1B14-54C3-49A1-8941-44232787B4F7}">
          <p14:sldIdLst>
            <p14:sldId id="289"/>
            <p14:sldId id="290"/>
            <p14:sldId id="288"/>
            <p14:sldId id="291"/>
            <p14:sldId id="316"/>
            <p14:sldId id="292"/>
            <p14:sldId id="293"/>
            <p14:sldId id="294"/>
            <p14:sldId id="321"/>
          </p14:sldIdLst>
        </p14:section>
        <p14:section name="未命名的章節" id="{227D3745-EF56-4D45-8445-B007FA1F490A}">
          <p14:sldIdLst>
            <p14:sldId id="326"/>
            <p14:sldId id="334"/>
            <p14:sldId id="329"/>
            <p14:sldId id="331"/>
            <p14:sldId id="332"/>
            <p14:sldId id="335"/>
            <p14:sldId id="336"/>
            <p14:sldId id="337"/>
            <p14:sldId id="327"/>
            <p14:sldId id="328"/>
            <p14:sldId id="322"/>
            <p14:sldId id="323"/>
            <p14:sldId id="324"/>
            <p14:sldId id="325"/>
          </p14:sldIdLst>
        </p14:section>
        <p14:section name="未命名的章節" id="{08F4F94F-27D5-41B7-BCD1-34721CD0C0B8}">
          <p14:sldIdLst>
            <p14:sldId id="295"/>
            <p14:sldId id="296"/>
            <p14:sldId id="297"/>
            <p14:sldId id="298"/>
            <p14:sldId id="299"/>
            <p14:sldId id="301"/>
            <p14:sldId id="302"/>
            <p14:sldId id="303"/>
            <p14:sldId id="304"/>
            <p14:sldId id="305"/>
            <p14:sldId id="306"/>
            <p14:sldId id="307"/>
            <p14:sldId id="308"/>
            <p14:sldId id="309"/>
            <p14:sldId id="310"/>
            <p14:sldId id="311"/>
            <p14:sldId id="312"/>
            <p14:sldId id="31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1476" y="-102"/>
      </p:cViewPr>
      <p:guideLst>
        <p:guide orient="horz" pos="2160"/>
        <p:guide pos="2880"/>
      </p:guideLst>
    </p:cSldViewPr>
  </p:slideViewPr>
  <p:notesTextViewPr>
    <p:cViewPr>
      <p:scale>
        <a:sx n="1" d="1"/>
        <a:sy n="1" d="1"/>
      </p:scale>
      <p:origin x="0" y="0"/>
    </p:cViewPr>
  </p:notesTextViewPr>
  <p:sorterViewPr>
    <p:cViewPr>
      <p:scale>
        <a:sx n="100" d="100"/>
        <a:sy n="100" d="100"/>
      </p:scale>
      <p:origin x="0" y="1187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B4531A6-D9EB-422B-84DE-C28E3CD77E89}" type="datetimeFigureOut">
              <a:rPr lang="zh-TW" altLang="en-US" smtClean="0"/>
              <a:t>2018/10/28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2369054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B4531A6-D9EB-422B-84DE-C28E3CD77E89}" type="datetimeFigureOut">
              <a:rPr lang="zh-TW" altLang="en-US" smtClean="0"/>
              <a:t>2018/10/28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1291708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B4531A6-D9EB-422B-84DE-C28E3CD77E89}" type="datetimeFigureOut">
              <a:rPr lang="zh-TW" altLang="en-US" smtClean="0"/>
              <a:t>2018/10/28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1633356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B4531A6-D9EB-422B-84DE-C28E3CD77E89}" type="datetimeFigureOut">
              <a:rPr lang="zh-TW" altLang="en-US" smtClean="0"/>
              <a:t>2018/10/28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1763236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B4531A6-D9EB-422B-84DE-C28E3CD77E89}" type="datetimeFigureOut">
              <a:rPr lang="zh-TW" altLang="en-US" smtClean="0"/>
              <a:t>2018/10/28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2833242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B4531A6-D9EB-422B-84DE-C28E3CD77E89}" type="datetimeFigureOut">
              <a:rPr lang="zh-TW" altLang="en-US" smtClean="0"/>
              <a:t>2018/10/28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340912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B4531A6-D9EB-422B-84DE-C28E3CD77E89}" type="datetimeFigureOut">
              <a:rPr lang="zh-TW" altLang="en-US" smtClean="0"/>
              <a:t>2018/10/28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1128706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B4531A6-D9EB-422B-84DE-C28E3CD77E89}" type="datetimeFigureOut">
              <a:rPr lang="zh-TW" altLang="en-US" smtClean="0"/>
              <a:t>2018/10/28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3237379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B4531A6-D9EB-422B-84DE-C28E3CD77E89}" type="datetimeFigureOut">
              <a:rPr lang="zh-TW" altLang="en-US" smtClean="0"/>
              <a:t>2018/10/28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3296766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B4531A6-D9EB-422B-84DE-C28E3CD77E89}" type="datetimeFigureOut">
              <a:rPr lang="zh-TW" altLang="en-US" smtClean="0"/>
              <a:t>2018/10/28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4294240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B4531A6-D9EB-422B-84DE-C28E3CD77E89}" type="datetimeFigureOut">
              <a:rPr lang="zh-TW" altLang="en-US" smtClean="0"/>
              <a:t>2018/10/28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125576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531A6-D9EB-422B-84DE-C28E3CD77E89}" type="datetimeFigureOut">
              <a:rPr lang="zh-TW" altLang="en-US" smtClean="0"/>
              <a:t>2018/10/28</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B6E14D-9B97-40B4-B066-F3F2810A0FF8}" type="slidenum">
              <a:rPr lang="zh-TW" altLang="en-US" smtClean="0"/>
              <a:t>‹#›</a:t>
            </a:fld>
            <a:endParaRPr lang="zh-TW" altLang="en-US"/>
          </a:p>
        </p:txBody>
      </p:sp>
    </p:spTree>
    <p:extLst>
      <p:ext uri="{BB962C8B-B14F-4D97-AF65-F5344CB8AC3E}">
        <p14:creationId xmlns:p14="http://schemas.microsoft.com/office/powerpoint/2010/main" val="231166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google.com.tw/url?sa=i&amp;rct=j&amp;q=&amp;esrc=s&amp;source=images&amp;cd=&amp;cad=rja&amp;uact=8&amp;ved=2ahUKEwih1MXA5tTbAhVEjJQKHapGBTIQjRx6BAgBEAU&amp;url=https://www.quora.com/Why-is-IOTA-the-future&amp;psig=AOvVaw2kXrK72hjLG0a7NtbQJRZu&amp;ust=1529122267776562" TargetMode="Externa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hyperlink" Target="https://anders.com/blockchai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www.lamport.org/"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區塊鏈的發展演進與在金融上的應用</a:t>
            </a:r>
            <a:endParaRPr lang="zh-TW" altLang="en-US" dirty="0"/>
          </a:p>
        </p:txBody>
      </p:sp>
      <p:sp>
        <p:nvSpPr>
          <p:cNvPr id="4" name="副標題 2"/>
          <p:cNvSpPr>
            <a:spLocks noGrp="1"/>
          </p:cNvSpPr>
          <p:nvPr>
            <p:ph type="subTitle" idx="1"/>
          </p:nvPr>
        </p:nvSpPr>
        <p:spPr>
          <a:xfrm>
            <a:off x="1371600" y="3886200"/>
            <a:ext cx="6400800" cy="1752600"/>
          </a:xfrm>
        </p:spPr>
        <p:txBody>
          <a:bodyPr>
            <a:normAutofit fontScale="85000" lnSpcReduction="20000"/>
          </a:bodyPr>
          <a:lstStyle/>
          <a:p>
            <a:r>
              <a:rPr lang="zh-TW" altLang="en-US" sz="6000" b="1" dirty="0" smtClean="0">
                <a:solidFill>
                  <a:schemeClr val="tx1"/>
                </a:solidFill>
              </a:rPr>
              <a:t>林億雄 </a:t>
            </a:r>
            <a:r>
              <a:rPr lang="en-US" altLang="zh-TW" sz="6000" b="1" dirty="0" smtClean="0">
                <a:solidFill>
                  <a:schemeClr val="tx1"/>
                </a:solidFill>
              </a:rPr>
              <a:t> </a:t>
            </a:r>
          </a:p>
          <a:p>
            <a:r>
              <a:rPr lang="zh-TW" altLang="en-US" sz="3600" b="1" dirty="0">
                <a:solidFill>
                  <a:schemeClr val="tx1"/>
                </a:solidFill>
              </a:rPr>
              <a:t>台灣</a:t>
            </a:r>
            <a:r>
              <a:rPr lang="zh-TW" altLang="en-US" sz="3600" b="1" dirty="0" smtClean="0">
                <a:solidFill>
                  <a:schemeClr val="tx1"/>
                </a:solidFill>
              </a:rPr>
              <a:t>首府大學教研所</a:t>
            </a:r>
            <a:endParaRPr lang="en-US" altLang="zh-TW" sz="3600" b="1" dirty="0" smtClean="0">
              <a:solidFill>
                <a:schemeClr val="tx1"/>
              </a:solidFill>
            </a:endParaRPr>
          </a:p>
          <a:p>
            <a:r>
              <a:rPr lang="en-US" altLang="zh-TW" sz="3600" b="1" dirty="0" smtClean="0">
                <a:solidFill>
                  <a:schemeClr val="tx1"/>
                </a:solidFill>
              </a:rPr>
              <a:t>yhslin@tsu.edu.tw</a:t>
            </a:r>
          </a:p>
        </p:txBody>
      </p:sp>
    </p:spTree>
    <p:extLst>
      <p:ext uri="{BB962C8B-B14F-4D97-AF65-F5344CB8AC3E}">
        <p14:creationId xmlns:p14="http://schemas.microsoft.com/office/powerpoint/2010/main" val="2504450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7824" y="444246"/>
            <a:ext cx="3884397" cy="1200329"/>
          </a:xfrm>
          <a:prstGeom prst="rect">
            <a:avLst/>
          </a:prstGeom>
        </p:spPr>
        <p:txBody>
          <a:bodyPr wrap="none">
            <a:spAutoFit/>
          </a:bodyPr>
          <a:lstStyle/>
          <a:p>
            <a:r>
              <a:rPr lang="zh-TW" altLang="en-US" sz="7200" b="1" dirty="0">
                <a:solidFill>
                  <a:srgbClr val="FF0000"/>
                </a:solidFill>
                <a:latin typeface="標楷體" panose="03000509000000000000" pitchFamily="65" charset="-120"/>
                <a:ea typeface="標楷體" panose="03000509000000000000" pitchFamily="65" charset="-120"/>
              </a:rPr>
              <a:t>口頭約定</a:t>
            </a:r>
            <a:endParaRPr lang="en-US" altLang="zh-TW" sz="7200" b="1" dirty="0">
              <a:solidFill>
                <a:srgbClr val="FF0000"/>
              </a:solidFill>
              <a:latin typeface="標楷體" panose="03000509000000000000" pitchFamily="65" charset="-120"/>
              <a:ea typeface="標楷體" panose="03000509000000000000" pitchFamily="65" charset="-120"/>
            </a:endParaRP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836712"/>
            <a:ext cx="2315839" cy="2281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933889" y="1772816"/>
            <a:ext cx="2034531" cy="1200329"/>
          </a:xfrm>
          <a:prstGeom prst="rect">
            <a:avLst/>
          </a:prstGeom>
        </p:spPr>
        <p:txBody>
          <a:bodyPr wrap="none">
            <a:spAutoFit/>
          </a:bodyPr>
          <a:lstStyle/>
          <a:p>
            <a:r>
              <a:rPr lang="zh-TW" altLang="en-US" sz="7200" b="1" dirty="0" smtClean="0">
                <a:solidFill>
                  <a:srgbClr val="FF0000"/>
                </a:solidFill>
                <a:latin typeface="標楷體" panose="03000509000000000000" pitchFamily="65" charset="-120"/>
                <a:ea typeface="標楷體" panose="03000509000000000000" pitchFamily="65" charset="-120"/>
              </a:rPr>
              <a:t>違約</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5" name="矩形 4"/>
          <p:cNvSpPr/>
          <p:nvPr/>
        </p:nvSpPr>
        <p:spPr>
          <a:xfrm>
            <a:off x="3873989" y="3117726"/>
            <a:ext cx="2034531" cy="1200329"/>
          </a:xfrm>
          <a:prstGeom prst="rect">
            <a:avLst/>
          </a:prstGeom>
        </p:spPr>
        <p:txBody>
          <a:bodyPr wrap="none">
            <a:spAutoFit/>
          </a:bodyPr>
          <a:lstStyle/>
          <a:p>
            <a:r>
              <a:rPr lang="zh-TW" altLang="en-US" sz="7200" b="1" dirty="0" smtClean="0">
                <a:solidFill>
                  <a:srgbClr val="FF0000"/>
                </a:solidFill>
                <a:latin typeface="標楷體" panose="03000509000000000000" pitchFamily="65" charset="-120"/>
                <a:ea typeface="標楷體" panose="03000509000000000000" pitchFamily="65" charset="-120"/>
              </a:rPr>
              <a:t>契約</a:t>
            </a:r>
            <a:endParaRPr lang="en-US" altLang="zh-TW" sz="7200" b="1" dirty="0">
              <a:solidFill>
                <a:srgbClr val="FF0000"/>
              </a:solidFill>
              <a:latin typeface="標楷體" panose="03000509000000000000" pitchFamily="65" charset="-120"/>
              <a:ea typeface="標楷體" panose="03000509000000000000" pitchFamily="65" charset="-12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392" y="4496936"/>
            <a:ext cx="3200952" cy="2244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390" y="2132856"/>
            <a:ext cx="3105106" cy="2235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79512" y="4521785"/>
            <a:ext cx="3884397" cy="1200329"/>
          </a:xfrm>
          <a:prstGeom prst="rect">
            <a:avLst/>
          </a:prstGeom>
        </p:spPr>
        <p:txBody>
          <a:bodyPr wrap="none">
            <a:spAutoFit/>
          </a:bodyPr>
          <a:lstStyle/>
          <a:p>
            <a:r>
              <a:rPr lang="zh-TW" altLang="en-US" sz="7200" b="1" dirty="0" smtClean="0">
                <a:solidFill>
                  <a:srgbClr val="FF0000"/>
                </a:solidFill>
                <a:latin typeface="標楷體" panose="03000509000000000000" pitchFamily="65" charset="-120"/>
                <a:ea typeface="標楷體" panose="03000509000000000000" pitchFamily="65" charset="-120"/>
              </a:rPr>
              <a:t>信用評等</a:t>
            </a:r>
            <a:endParaRPr lang="en-US" altLang="zh-TW" sz="7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46240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36671" y="417002"/>
            <a:ext cx="2959465" cy="1200329"/>
          </a:xfrm>
          <a:prstGeom prst="rect">
            <a:avLst/>
          </a:prstGeom>
        </p:spPr>
        <p:txBody>
          <a:bodyPr wrap="none">
            <a:spAutoFit/>
          </a:bodyPr>
          <a:lstStyle/>
          <a:p>
            <a:r>
              <a:rPr lang="zh-TW" altLang="en-US" sz="7200" b="1" dirty="0">
                <a:solidFill>
                  <a:srgbClr val="FF0000"/>
                </a:solidFill>
                <a:latin typeface="標楷體" panose="03000509000000000000" pitchFamily="65" charset="-120"/>
                <a:ea typeface="標楷體" panose="03000509000000000000" pitchFamily="65" charset="-120"/>
              </a:rPr>
              <a:t>賺差價</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3" name="矩形 2"/>
          <p:cNvSpPr/>
          <p:nvPr/>
        </p:nvSpPr>
        <p:spPr>
          <a:xfrm>
            <a:off x="1634851" y="1963142"/>
            <a:ext cx="6340197" cy="461665"/>
          </a:xfrm>
          <a:prstGeom prst="rect">
            <a:avLst/>
          </a:prstGeom>
        </p:spPr>
        <p:txBody>
          <a:bodyPr wrap="none">
            <a:spAutoFit/>
          </a:bodyPr>
          <a:lstStyle/>
          <a:p>
            <a:r>
              <a:rPr lang="zh-TW" altLang="en-US" sz="2400" dirty="0" smtClean="0"/>
              <a:t>因為商品價值不等值，所以產生賺價差的機會</a:t>
            </a:r>
            <a:endParaRPr lang="zh-TW" altLang="en-US" sz="2400" dirty="0"/>
          </a:p>
        </p:txBody>
      </p:sp>
      <p:sp>
        <p:nvSpPr>
          <p:cNvPr id="4" name="矩形 3"/>
          <p:cNvSpPr/>
          <p:nvPr/>
        </p:nvSpPr>
        <p:spPr>
          <a:xfrm>
            <a:off x="1979712" y="2924944"/>
            <a:ext cx="4809330" cy="1200329"/>
          </a:xfrm>
          <a:prstGeom prst="rect">
            <a:avLst/>
          </a:prstGeom>
        </p:spPr>
        <p:txBody>
          <a:bodyPr wrap="none">
            <a:spAutoFit/>
          </a:bodyPr>
          <a:lstStyle/>
          <a:p>
            <a:r>
              <a:rPr lang="zh-TW" altLang="en-US" sz="7200" b="1" dirty="0" smtClean="0">
                <a:solidFill>
                  <a:srgbClr val="FF0000"/>
                </a:solidFill>
                <a:latin typeface="標楷體" panose="03000509000000000000" pitchFamily="65" charset="-120"/>
                <a:ea typeface="標楷體" panose="03000509000000000000" pitchFamily="65" charset="-120"/>
              </a:rPr>
              <a:t>貨幣的產生</a:t>
            </a:r>
            <a:endParaRPr lang="en-US" altLang="zh-TW" sz="7200" b="1" dirty="0">
              <a:solidFill>
                <a:srgbClr val="FF0000"/>
              </a:solidFill>
              <a:latin typeface="標楷體" panose="03000509000000000000" pitchFamily="65" charset="-120"/>
              <a:ea typeface="標楷體" panose="03000509000000000000" pitchFamily="65" charset="-12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048" y="4365104"/>
            <a:ext cx="3216709" cy="2024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441" y="4397804"/>
            <a:ext cx="3067943" cy="2060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4016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b="1" dirty="0"/>
              <a:t>雅浦島的巨大</a:t>
            </a:r>
            <a:r>
              <a:rPr lang="zh-TW" altLang="en-US" sz="3200" b="1" dirty="0" smtClean="0"/>
              <a:t>石幣</a:t>
            </a:r>
            <a:endParaRPr lang="zh-TW" altLang="en-US" sz="32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12</a:t>
            </a:fld>
            <a:endParaRPr lang="zh-TW" altLang="en-US"/>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1412776"/>
            <a:ext cx="4968552" cy="3312368"/>
          </a:xfrm>
        </p:spPr>
      </p:pic>
      <p:sp>
        <p:nvSpPr>
          <p:cNvPr id="7" name="矩形 6"/>
          <p:cNvSpPr/>
          <p:nvPr/>
        </p:nvSpPr>
        <p:spPr>
          <a:xfrm>
            <a:off x="610394" y="5097958"/>
            <a:ext cx="7994054" cy="923330"/>
          </a:xfrm>
          <a:prstGeom prst="rect">
            <a:avLst/>
          </a:prstGeom>
        </p:spPr>
        <p:txBody>
          <a:bodyPr wrap="square">
            <a:spAutoFit/>
          </a:bodyPr>
          <a:lstStyle/>
          <a:p>
            <a:r>
              <a:rPr lang="zh-TW" altLang="en-US" dirty="0" smtClean="0"/>
              <a:t>雅</a:t>
            </a:r>
            <a:r>
              <a:rPr lang="zh-TW" altLang="en-US" dirty="0"/>
              <a:t>浦島</a:t>
            </a:r>
            <a:r>
              <a:rPr lang="en-US" altLang="zh-TW" dirty="0"/>
              <a:t>(Yap)</a:t>
            </a:r>
            <a:r>
              <a:rPr lang="zh-TW" altLang="en-US" dirty="0"/>
              <a:t>是太平洋西部加羅林群島中的一個島，也是密克羅尼西亞聯邦最西的一個州</a:t>
            </a:r>
            <a:r>
              <a:rPr lang="zh-TW" altLang="en-US" dirty="0" smtClean="0"/>
              <a:t>。雅</a:t>
            </a:r>
            <a:r>
              <a:rPr lang="zh-TW" altLang="en-US" dirty="0"/>
              <a:t>浦島約有</a:t>
            </a:r>
            <a:r>
              <a:rPr lang="en-US" altLang="zh-TW" dirty="0"/>
              <a:t>1.2</a:t>
            </a:r>
            <a:r>
              <a:rPr lang="zh-TW" altLang="en-US" dirty="0"/>
              <a:t>萬人，土地面積約</a:t>
            </a:r>
            <a:r>
              <a:rPr lang="en-US" altLang="zh-TW" dirty="0"/>
              <a:t>100</a:t>
            </a:r>
            <a:r>
              <a:rPr lang="zh-TW" altLang="en-US" dirty="0"/>
              <a:t>平方公里</a:t>
            </a:r>
            <a:r>
              <a:rPr lang="zh-TW" altLang="en-US" dirty="0" smtClean="0"/>
              <a:t>，當地人</a:t>
            </a:r>
            <a:r>
              <a:rPr lang="zh-TW" altLang="en-US" dirty="0"/>
              <a:t>以圓如盤狀、中間有個洞的石頭作為交易媒介，並稱這種石幣為「拉伊」（</a:t>
            </a:r>
            <a:r>
              <a:rPr lang="en-US" altLang="zh-TW" dirty="0"/>
              <a:t>Rai</a:t>
            </a:r>
            <a:r>
              <a:rPr lang="zh-TW" altLang="en-US" dirty="0" smtClean="0"/>
              <a:t>）。</a:t>
            </a:r>
            <a:endParaRPr lang="zh-TW" altLang="en-US" dirty="0"/>
          </a:p>
        </p:txBody>
      </p:sp>
    </p:spTree>
    <p:extLst>
      <p:ext uri="{BB962C8B-B14F-4D97-AF65-F5344CB8AC3E}">
        <p14:creationId xmlns:p14="http://schemas.microsoft.com/office/powerpoint/2010/main" val="2860468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13</a:t>
            </a:fld>
            <a:endParaRPr lang="zh-TW" altLang="en-US"/>
          </a:p>
        </p:txBody>
      </p:sp>
      <p:pic>
        <p:nvPicPr>
          <p:cNvPr id="1026" name="Picture 2" descr="https://upload.wikimedia.org/wikipedia/commons/thumb/5/54/Yap_Stone_Money.jpg/800px-Yap_Stone_Mon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162" y="404664"/>
            <a:ext cx="6600825" cy="53721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998775" y="6021288"/>
            <a:ext cx="4619598" cy="369332"/>
          </a:xfrm>
          <a:prstGeom prst="rect">
            <a:avLst/>
          </a:prstGeom>
        </p:spPr>
        <p:txBody>
          <a:bodyPr wrap="none">
            <a:spAutoFit/>
          </a:bodyPr>
          <a:lstStyle/>
          <a:p>
            <a:r>
              <a:rPr lang="en-US" altLang="zh-TW" dirty="0"/>
              <a:t>Large </a:t>
            </a:r>
            <a:r>
              <a:rPr lang="en-US" altLang="zh-TW" i="1" dirty="0"/>
              <a:t>rai</a:t>
            </a:r>
            <a:r>
              <a:rPr lang="en-US" altLang="zh-TW" dirty="0"/>
              <a:t> stone in the village of </a:t>
            </a:r>
            <a:r>
              <a:rPr lang="en-US" altLang="zh-TW" dirty="0" err="1"/>
              <a:t>Gachpar</a:t>
            </a:r>
            <a:r>
              <a:rPr lang="en-US" altLang="zh-TW" dirty="0"/>
              <a:t> (2002).</a:t>
            </a:r>
            <a:endParaRPr lang="zh-TW" altLang="en-US" dirty="0"/>
          </a:p>
        </p:txBody>
      </p:sp>
    </p:spTree>
    <p:extLst>
      <p:ext uri="{BB962C8B-B14F-4D97-AF65-F5344CB8AC3E}">
        <p14:creationId xmlns:p14="http://schemas.microsoft.com/office/powerpoint/2010/main" val="37486250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20688"/>
            <a:ext cx="8243853"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4221088"/>
            <a:ext cx="245110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403648" y="5322032"/>
            <a:ext cx="3528530" cy="369332"/>
          </a:xfrm>
          <a:prstGeom prst="rect">
            <a:avLst/>
          </a:prstGeom>
        </p:spPr>
        <p:txBody>
          <a:bodyPr wrap="none">
            <a:spAutoFit/>
          </a:bodyPr>
          <a:lstStyle/>
          <a:p>
            <a:r>
              <a:rPr lang="en-US" altLang="zh-TW" dirty="0" smtClean="0"/>
              <a:t>1</a:t>
            </a:r>
            <a:r>
              <a:rPr lang="zh-TW" altLang="en-US" dirty="0" smtClean="0"/>
              <a:t> 美分 </a:t>
            </a:r>
            <a:r>
              <a:rPr lang="en-US" altLang="zh-TW" dirty="0" smtClean="0"/>
              <a:t>/ </a:t>
            </a:r>
            <a:r>
              <a:rPr lang="zh-TW" altLang="en-US" dirty="0" smtClean="0"/>
              <a:t>林肯分    </a:t>
            </a:r>
            <a:r>
              <a:rPr lang="en-US" altLang="zh-TW" dirty="0" smtClean="0"/>
              <a:t>100</a:t>
            </a:r>
            <a:r>
              <a:rPr lang="zh-TW" altLang="en-US" dirty="0" smtClean="0"/>
              <a:t>美分 </a:t>
            </a:r>
            <a:r>
              <a:rPr lang="en-US" altLang="zh-TW" dirty="0" smtClean="0"/>
              <a:t>= 1</a:t>
            </a:r>
            <a:r>
              <a:rPr lang="zh-TW" altLang="en-US" dirty="0" smtClean="0"/>
              <a:t>美元</a:t>
            </a:r>
            <a:endParaRPr lang="zh-TW" altLang="en-US" dirty="0"/>
          </a:p>
        </p:txBody>
      </p:sp>
      <p:sp>
        <p:nvSpPr>
          <p:cNvPr id="13" name="矩形 12"/>
          <p:cNvSpPr/>
          <p:nvPr/>
        </p:nvSpPr>
        <p:spPr>
          <a:xfrm>
            <a:off x="395536" y="3995772"/>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
        <p:nvSpPr>
          <p:cNvPr id="14" name="矩形 13"/>
          <p:cNvSpPr/>
          <p:nvPr/>
        </p:nvSpPr>
        <p:spPr>
          <a:xfrm>
            <a:off x="7406024" y="6339551"/>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Tree>
    <p:extLst>
      <p:ext uri="{BB962C8B-B14F-4D97-AF65-F5344CB8AC3E}">
        <p14:creationId xmlns:p14="http://schemas.microsoft.com/office/powerpoint/2010/main" val="691236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9280" y="5180999"/>
            <a:ext cx="8423200" cy="1200329"/>
          </a:xfrm>
          <a:prstGeom prst="rect">
            <a:avLst/>
          </a:prstGeom>
        </p:spPr>
        <p:txBody>
          <a:bodyPr wrap="square">
            <a:spAutoFit/>
          </a:bodyPr>
          <a:lstStyle/>
          <a:p>
            <a:r>
              <a:rPr lang="zh-TW" altLang="en-US" dirty="0"/>
              <a:t>這枚</a:t>
            </a:r>
            <a:r>
              <a:rPr lang="zh-TW" altLang="en-US" dirty="0" smtClean="0"/>
              <a:t>銀幣是</a:t>
            </a:r>
            <a:r>
              <a:rPr lang="zh-TW" altLang="en-US" dirty="0"/>
              <a:t>為了紀念亞歷山大而發行</a:t>
            </a:r>
            <a:r>
              <a:rPr lang="zh-TW" altLang="en-US" dirty="0" smtClean="0"/>
              <a:t>的，正面</a:t>
            </a:r>
            <a:r>
              <a:rPr lang="zh-TW" altLang="en-US" dirty="0"/>
              <a:t>是神化的亞歷山大大帝頭像，背面是智慧女神雅典娜手托長著翅膀的勝利女神，是古希臘最早的亞歷山大大帝頭像銀幣</a:t>
            </a:r>
            <a:r>
              <a:rPr lang="zh-TW" altLang="en-US" dirty="0" smtClean="0"/>
              <a:t>。銀幣</a:t>
            </a:r>
            <a:r>
              <a:rPr lang="zh-TW" altLang="en-US" dirty="0"/>
              <a:t>由</a:t>
            </a:r>
            <a:r>
              <a:rPr lang="zh-TW" altLang="en-US" b="1" dirty="0">
                <a:solidFill>
                  <a:srgbClr val="FF0000"/>
                </a:solidFill>
              </a:rPr>
              <a:t>公元前</a:t>
            </a:r>
            <a:r>
              <a:rPr lang="en-US" altLang="zh-TW" b="1" dirty="0">
                <a:solidFill>
                  <a:srgbClr val="FF0000"/>
                </a:solidFill>
              </a:rPr>
              <a:t>305</a:t>
            </a:r>
            <a:r>
              <a:rPr lang="zh-TW" altLang="en-US" b="1" dirty="0">
                <a:solidFill>
                  <a:srgbClr val="FF0000"/>
                </a:solidFill>
              </a:rPr>
              <a:t>－</a:t>
            </a:r>
            <a:r>
              <a:rPr lang="en-US" altLang="zh-TW" b="1" dirty="0">
                <a:solidFill>
                  <a:srgbClr val="FF0000"/>
                </a:solidFill>
              </a:rPr>
              <a:t>281</a:t>
            </a:r>
            <a:r>
              <a:rPr lang="zh-TW" altLang="en-US" dirty="0"/>
              <a:t>年古希臘色雷斯地區國王利西馬科斯發行鑄造，重</a:t>
            </a:r>
            <a:r>
              <a:rPr lang="en-US" altLang="zh-TW" dirty="0"/>
              <a:t>17</a:t>
            </a:r>
            <a:r>
              <a:rPr lang="zh-TW" altLang="en-US" dirty="0"/>
              <a:t>克，直徑</a:t>
            </a:r>
            <a:r>
              <a:rPr lang="en-US" altLang="zh-TW" dirty="0"/>
              <a:t>30</a:t>
            </a:r>
            <a:r>
              <a:rPr lang="zh-TW" altLang="en-US" dirty="0"/>
              <a:t>毫米，面額為</a:t>
            </a:r>
            <a:r>
              <a:rPr lang="en-US" altLang="zh-TW" dirty="0"/>
              <a:t>4</a:t>
            </a:r>
            <a:r>
              <a:rPr lang="zh-TW" altLang="en-US" dirty="0"/>
              <a:t>德拉克瑪。利西馬科斯是亞歷山大大帝生前的衛隊</a:t>
            </a:r>
            <a:r>
              <a:rPr lang="zh-TW" altLang="en-US" dirty="0" smtClean="0"/>
              <a:t>長。</a:t>
            </a:r>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52736"/>
            <a:ext cx="873637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553449" y="334397"/>
            <a:ext cx="2954655" cy="646331"/>
          </a:xfrm>
          <a:prstGeom prst="rect">
            <a:avLst/>
          </a:prstGeom>
        </p:spPr>
        <p:txBody>
          <a:bodyPr wrap="none">
            <a:spAutoFit/>
          </a:bodyPr>
          <a:lstStyle/>
          <a:p>
            <a:r>
              <a:rPr lang="zh-TW" altLang="en-US" sz="3600" b="1" dirty="0"/>
              <a:t>亞歷山大貨幣</a:t>
            </a:r>
          </a:p>
        </p:txBody>
      </p:sp>
    </p:spTree>
    <p:extLst>
      <p:ext uri="{BB962C8B-B14F-4D97-AF65-F5344CB8AC3E}">
        <p14:creationId xmlns:p14="http://schemas.microsoft.com/office/powerpoint/2010/main" val="128464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3916635"/>
            <a:ext cx="2857500"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827584" y="544026"/>
            <a:ext cx="6750496" cy="4801314"/>
          </a:xfrm>
          <a:prstGeom prst="rect">
            <a:avLst/>
          </a:prstGeom>
        </p:spPr>
        <p:txBody>
          <a:bodyPr wrap="square">
            <a:spAutoFit/>
          </a:bodyPr>
          <a:lstStyle/>
          <a:p>
            <a:r>
              <a:rPr lang="zh-TW" altLang="en-US" dirty="0" smtClean="0"/>
              <a:t>聖經中關於貨幣的故事</a:t>
            </a:r>
            <a:endParaRPr lang="en-US" altLang="zh-TW" dirty="0" smtClean="0"/>
          </a:p>
          <a:p>
            <a:endParaRPr lang="en-US" altLang="zh-TW" dirty="0"/>
          </a:p>
          <a:p>
            <a:r>
              <a:rPr lang="zh-TW" altLang="en-US" dirty="0" smtClean="0"/>
              <a:t>當時</a:t>
            </a:r>
            <a:r>
              <a:rPr lang="zh-TW" altLang="en-US" dirty="0"/>
              <a:t>的有些人民不滿意必須要交稅給政府，但是公然有這樣的行為當然是違法的</a:t>
            </a:r>
            <a:r>
              <a:rPr lang="zh-TW" altLang="en-US" dirty="0" smtClean="0"/>
              <a:t>，</a:t>
            </a:r>
            <a:r>
              <a:rPr lang="zh-TW" altLang="en-US" dirty="0"/>
              <a:t>法利賽</a:t>
            </a:r>
            <a:r>
              <a:rPr lang="zh-TW" altLang="en-US" dirty="0" smtClean="0"/>
              <a:t>人想要誘</a:t>
            </a:r>
            <a:r>
              <a:rPr lang="zh-TW" altLang="en-US" dirty="0"/>
              <a:t>耶穌</a:t>
            </a:r>
            <a:r>
              <a:rPr lang="zh-TW" altLang="en-US" dirty="0" smtClean="0"/>
              <a:t>說出</a:t>
            </a:r>
            <a:r>
              <a:rPr lang="zh-TW" altLang="en-US" dirty="0"/>
              <a:t>反對政府的話語，於是派</a:t>
            </a:r>
            <a:r>
              <a:rPr lang="zh-TW" altLang="en-US" dirty="0" smtClean="0"/>
              <a:t>了人到</a:t>
            </a:r>
            <a:r>
              <a:rPr lang="zh-TW" altLang="en-US" dirty="0"/>
              <a:t>耶穌面前跟</a:t>
            </a:r>
            <a:r>
              <a:rPr lang="zh-TW" altLang="en-US" dirty="0" smtClean="0"/>
              <a:t>他說</a:t>
            </a:r>
            <a:r>
              <a:rPr lang="zh-TW" altLang="en-US" dirty="0"/>
              <a:t>：</a:t>
            </a:r>
          </a:p>
          <a:p>
            <a:endParaRPr lang="zh-TW" altLang="en-US" dirty="0"/>
          </a:p>
          <a:p>
            <a:r>
              <a:rPr lang="zh-TW" altLang="en-US" dirty="0"/>
              <a:t>法利賽人</a:t>
            </a:r>
            <a:r>
              <a:rPr lang="zh-TW" altLang="en-US" dirty="0" smtClean="0"/>
              <a:t>：</a:t>
            </a:r>
            <a:r>
              <a:rPr lang="zh-TW" altLang="en-US" dirty="0"/>
              <a:t>「我知道耶穌你是最真誠的，那麼請你告訴我，爲什麽我們要交稅給政府？」</a:t>
            </a:r>
          </a:p>
          <a:p>
            <a:r>
              <a:rPr lang="zh-TW" altLang="en-US" dirty="0"/>
              <a:t>耶穌：「你們拿一個硬幣來看看。」</a:t>
            </a:r>
          </a:p>
          <a:p>
            <a:endParaRPr lang="zh-TW" altLang="en-US" dirty="0"/>
          </a:p>
          <a:p>
            <a:r>
              <a:rPr lang="zh-TW" altLang="en-US" dirty="0"/>
              <a:t>法利賽人</a:t>
            </a:r>
            <a:r>
              <a:rPr lang="zh-TW" altLang="en-US" dirty="0" smtClean="0"/>
              <a:t>拿</a:t>
            </a:r>
            <a:r>
              <a:rPr lang="zh-TW" altLang="en-US" dirty="0"/>
              <a:t>出了塊硬幣。</a:t>
            </a:r>
          </a:p>
          <a:p>
            <a:endParaRPr lang="zh-TW" altLang="en-US" dirty="0"/>
          </a:p>
          <a:p>
            <a:r>
              <a:rPr lang="zh-TW" altLang="en-US" dirty="0"/>
              <a:t>耶穌：「硬幣上的肖像是誰？」</a:t>
            </a:r>
          </a:p>
          <a:p>
            <a:r>
              <a:rPr lang="zh-TW" altLang="en-US" dirty="0"/>
              <a:t>法利賽人</a:t>
            </a:r>
            <a:r>
              <a:rPr lang="zh-TW" altLang="en-US" dirty="0" smtClean="0"/>
              <a:t>：</a:t>
            </a:r>
            <a:r>
              <a:rPr lang="zh-TW" altLang="en-US" dirty="0"/>
              <a:t>「是凱撒（的側面）。」</a:t>
            </a:r>
          </a:p>
          <a:p>
            <a:r>
              <a:rPr lang="zh-TW" altLang="en-US" dirty="0"/>
              <a:t>耶穌：「</a:t>
            </a:r>
            <a:r>
              <a:rPr lang="zh-TW" altLang="en-US" b="1" dirty="0">
                <a:solidFill>
                  <a:srgbClr val="FF0000"/>
                </a:solidFill>
              </a:rPr>
              <a:t>那麼凱撒的歸凱撒，上帝的歸上帝。</a:t>
            </a:r>
            <a:r>
              <a:rPr lang="zh-TW" altLang="en-US" dirty="0"/>
              <a:t>」</a:t>
            </a:r>
          </a:p>
          <a:p>
            <a:endParaRPr lang="zh-TW" altLang="en-US" dirty="0"/>
          </a:p>
          <a:p>
            <a:r>
              <a:rPr lang="zh-TW" altLang="en-US" dirty="0"/>
              <a:t>法利賽人</a:t>
            </a:r>
            <a:r>
              <a:rPr lang="zh-TW" altLang="en-US" dirty="0" smtClean="0"/>
              <a:t>們</a:t>
            </a:r>
            <a:r>
              <a:rPr lang="zh-TW" altLang="en-US" dirty="0"/>
              <a:t>聽了，只好離開。</a:t>
            </a:r>
          </a:p>
        </p:txBody>
      </p:sp>
    </p:spTree>
    <p:extLst>
      <p:ext uri="{BB962C8B-B14F-4D97-AF65-F5344CB8AC3E}">
        <p14:creationId xmlns:p14="http://schemas.microsoft.com/office/powerpoint/2010/main" val="867852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143" y="227459"/>
            <a:ext cx="7134225"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3" y="3407643"/>
            <a:ext cx="6990209"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橢圓 1"/>
          <p:cNvSpPr/>
          <p:nvPr/>
        </p:nvSpPr>
        <p:spPr>
          <a:xfrm>
            <a:off x="3558454" y="947539"/>
            <a:ext cx="1872209"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370528" y="6444044"/>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
        <p:nvSpPr>
          <p:cNvPr id="9" name="橢圓 8"/>
          <p:cNvSpPr/>
          <p:nvPr/>
        </p:nvSpPr>
        <p:spPr>
          <a:xfrm>
            <a:off x="2622349" y="3645024"/>
            <a:ext cx="2957763"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7960022" y="1916832"/>
            <a:ext cx="1107996" cy="369332"/>
          </a:xfrm>
          <a:prstGeom prst="rect">
            <a:avLst/>
          </a:prstGeom>
        </p:spPr>
        <p:txBody>
          <a:bodyPr wrap="none">
            <a:spAutoFit/>
          </a:bodyPr>
          <a:lstStyle/>
          <a:p>
            <a:r>
              <a:rPr lang="zh-TW" altLang="en-US" dirty="0" smtClean="0"/>
              <a:t>法定貨幣</a:t>
            </a:r>
            <a:endParaRPr lang="zh-TW" altLang="en-US" dirty="0"/>
          </a:p>
        </p:txBody>
      </p:sp>
      <p:sp>
        <p:nvSpPr>
          <p:cNvPr id="10" name="矩形 9"/>
          <p:cNvSpPr/>
          <p:nvPr/>
        </p:nvSpPr>
        <p:spPr>
          <a:xfrm>
            <a:off x="7960022" y="4756502"/>
            <a:ext cx="1107996" cy="369332"/>
          </a:xfrm>
          <a:prstGeom prst="rect">
            <a:avLst/>
          </a:prstGeom>
        </p:spPr>
        <p:txBody>
          <a:bodyPr wrap="none">
            <a:spAutoFit/>
          </a:bodyPr>
          <a:lstStyle/>
          <a:p>
            <a:r>
              <a:rPr lang="zh-TW" altLang="en-US" dirty="0" smtClean="0"/>
              <a:t>法定貨幣</a:t>
            </a:r>
            <a:endParaRPr lang="zh-TW" altLang="en-US" dirty="0"/>
          </a:p>
        </p:txBody>
      </p:sp>
    </p:spTree>
    <p:extLst>
      <p:ext uri="{BB962C8B-B14F-4D97-AF65-F5344CB8AC3E}">
        <p14:creationId xmlns:p14="http://schemas.microsoft.com/office/powerpoint/2010/main" val="46048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21165"/>
            <a:ext cx="7704856" cy="4836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55576" y="5805264"/>
            <a:ext cx="7920880" cy="923330"/>
          </a:xfrm>
          <a:prstGeom prst="rect">
            <a:avLst/>
          </a:prstGeom>
        </p:spPr>
        <p:txBody>
          <a:bodyPr wrap="square">
            <a:spAutoFit/>
          </a:bodyPr>
          <a:lstStyle/>
          <a:p>
            <a:r>
              <a:rPr lang="en-US" altLang="zh-TW" b="1" dirty="0">
                <a:solidFill>
                  <a:srgbClr val="FF0000"/>
                </a:solidFill>
              </a:rPr>
              <a:t>1171</a:t>
            </a:r>
            <a:r>
              <a:rPr lang="zh-TW" altLang="en-US" b="1" dirty="0">
                <a:solidFill>
                  <a:srgbClr val="FF0000"/>
                </a:solidFill>
              </a:rPr>
              <a:t>年，威尼斯銀行成立，這是世界上最早的銀行</a:t>
            </a:r>
            <a:r>
              <a:rPr lang="zh-TW" altLang="en-US" dirty="0"/>
              <a:t>。隨後義大利的佛羅倫斯、熱那亞以及葡萄牙里斯本、西班牙馬德里、德國漢堡、法蘭克福、荷蘭的阿姆斯特丹、安特衛普、英國倫敦等一些城市也先後成立了銀行。</a:t>
            </a:r>
          </a:p>
        </p:txBody>
      </p:sp>
      <p:sp>
        <p:nvSpPr>
          <p:cNvPr id="4" name="矩形 3"/>
          <p:cNvSpPr/>
          <p:nvPr/>
        </p:nvSpPr>
        <p:spPr>
          <a:xfrm>
            <a:off x="753914" y="5363924"/>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Tree>
    <p:extLst>
      <p:ext uri="{BB962C8B-B14F-4D97-AF65-F5344CB8AC3E}">
        <p14:creationId xmlns:p14="http://schemas.microsoft.com/office/powerpoint/2010/main" val="37801752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06" y="476672"/>
            <a:ext cx="7914933"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827584" y="5613047"/>
            <a:ext cx="7632848" cy="1200329"/>
          </a:xfrm>
          <a:prstGeom prst="rect">
            <a:avLst/>
          </a:prstGeom>
        </p:spPr>
        <p:txBody>
          <a:bodyPr wrap="square">
            <a:spAutoFit/>
          </a:bodyPr>
          <a:lstStyle/>
          <a:p>
            <a:r>
              <a:rPr lang="zh-TW" altLang="en-US" dirty="0" smtClean="0"/>
              <a:t>唐代「</a:t>
            </a:r>
            <a:r>
              <a:rPr lang="zh-TW" altLang="en-US" dirty="0"/>
              <a:t>飛錢」由一些私商所辦理</a:t>
            </a:r>
            <a:r>
              <a:rPr lang="zh-TW" altLang="en-US" dirty="0" smtClean="0"/>
              <a:t>的</a:t>
            </a:r>
            <a:r>
              <a:rPr lang="zh-TW" altLang="en-US" dirty="0"/>
              <a:t>，</a:t>
            </a:r>
            <a:r>
              <a:rPr lang="zh-TW" altLang="en-US" dirty="0" smtClean="0"/>
              <a:t>一</a:t>
            </a:r>
            <a:r>
              <a:rPr lang="zh-TW" altLang="en-US" dirty="0"/>
              <a:t>是為了避免運輸現錢，一是為了牟利。這些「邸店遍海內」的商人利用總店與設在各地邸店之間的聯繫，向不願攜帶現款的商人發放票據，商人可「輕裝趨四方，合券乃取之」，票券核對無誤後，即可兌換成現款。</a:t>
            </a:r>
          </a:p>
        </p:txBody>
      </p:sp>
      <p:sp>
        <p:nvSpPr>
          <p:cNvPr id="4" name="矩形 3"/>
          <p:cNvSpPr/>
          <p:nvPr/>
        </p:nvSpPr>
        <p:spPr>
          <a:xfrm>
            <a:off x="827584" y="5147900"/>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Tree>
    <p:extLst>
      <p:ext uri="{BB962C8B-B14F-4D97-AF65-F5344CB8AC3E}">
        <p14:creationId xmlns:p14="http://schemas.microsoft.com/office/powerpoint/2010/main" val="27954143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金融科技如何改變你我生活</a:t>
            </a:r>
            <a:endParaRPr lang="en-US" altLang="zh-TW" dirty="0" smtClean="0"/>
          </a:p>
          <a:p>
            <a:endParaRPr lang="en-US" altLang="zh-TW" dirty="0" smtClean="0"/>
          </a:p>
          <a:p>
            <a:r>
              <a:rPr lang="zh-TW" altLang="en-US" dirty="0"/>
              <a:t>區塊</a:t>
            </a:r>
            <a:r>
              <a:rPr lang="zh-TW" altLang="en-US" dirty="0" smtClean="0"/>
              <a:t>鏈的發展演進</a:t>
            </a:r>
            <a:endParaRPr lang="en-US" altLang="zh-TW" dirty="0" smtClean="0"/>
          </a:p>
          <a:p>
            <a:endParaRPr lang="en-US" altLang="zh-TW" dirty="0" smtClean="0"/>
          </a:p>
          <a:p>
            <a:r>
              <a:rPr lang="zh-TW" altLang="en-US" dirty="0"/>
              <a:t>區塊</a:t>
            </a:r>
            <a:r>
              <a:rPr lang="zh-TW" altLang="en-US" dirty="0" smtClean="0"/>
              <a:t>鏈在金融的應用</a:t>
            </a:r>
            <a:endParaRPr lang="en-US" altLang="zh-TW" dirty="0" smtClean="0"/>
          </a:p>
          <a:p>
            <a:pPr lvl="1"/>
            <a:r>
              <a:rPr lang="zh-TW" altLang="en-US" dirty="0"/>
              <a:t>虛擬</a:t>
            </a:r>
            <a:r>
              <a:rPr lang="zh-TW" altLang="en-US" dirty="0" smtClean="0"/>
              <a:t>貨幣支付系統</a:t>
            </a:r>
            <a:endParaRPr lang="en-US" altLang="zh-TW" dirty="0" smtClean="0"/>
          </a:p>
          <a:p>
            <a:pPr lvl="1"/>
            <a:r>
              <a:rPr lang="zh-TW" altLang="en-US" dirty="0"/>
              <a:t>智能</a:t>
            </a:r>
            <a:r>
              <a:rPr lang="zh-TW" altLang="en-US" dirty="0" smtClean="0"/>
              <a:t>合約建立與執行</a:t>
            </a:r>
            <a:endParaRPr lang="en-US" altLang="zh-TW" dirty="0" smtClean="0"/>
          </a:p>
          <a:p>
            <a:endParaRPr lang="en-US" altLang="zh-TW" dirty="0" smtClean="0"/>
          </a:p>
          <a:p>
            <a:r>
              <a:rPr lang="zh-TW" altLang="en-US" dirty="0" smtClean="0"/>
              <a:t>區塊鏈創新與資安議題</a:t>
            </a:r>
            <a:endParaRPr lang="zh-TW" altLang="en-US" dirty="0"/>
          </a:p>
        </p:txBody>
      </p:sp>
    </p:spTree>
    <p:extLst>
      <p:ext uri="{BB962C8B-B14F-4D97-AF65-F5344CB8AC3E}">
        <p14:creationId xmlns:p14="http://schemas.microsoft.com/office/powerpoint/2010/main" val="299938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32656"/>
            <a:ext cx="7776864" cy="4782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55576" y="5301208"/>
            <a:ext cx="7920880" cy="646331"/>
          </a:xfrm>
          <a:prstGeom prst="rect">
            <a:avLst/>
          </a:prstGeom>
        </p:spPr>
        <p:txBody>
          <a:bodyPr wrap="square">
            <a:spAutoFit/>
          </a:bodyPr>
          <a:lstStyle/>
          <a:p>
            <a:r>
              <a:rPr lang="zh-TW" altLang="en-US" b="1" dirty="0" smtClean="0">
                <a:solidFill>
                  <a:srgbClr val="FF0000"/>
                </a:solidFill>
              </a:rPr>
              <a:t>銀行</a:t>
            </a:r>
            <a:r>
              <a:rPr lang="zh-TW" altLang="en-US" dirty="0" smtClean="0"/>
              <a:t> </a:t>
            </a:r>
            <a:r>
              <a:rPr lang="en-US" altLang="zh-TW" dirty="0" smtClean="0"/>
              <a:t>: </a:t>
            </a:r>
            <a:r>
              <a:rPr lang="zh-TW" altLang="en-US" dirty="0" smtClean="0"/>
              <a:t>歐洲在</a:t>
            </a:r>
            <a:r>
              <a:rPr lang="zh-TW" altLang="en-US" dirty="0"/>
              <a:t>中世紀末文藝復興時期</a:t>
            </a:r>
            <a:r>
              <a:rPr lang="zh-TW" altLang="en-US" dirty="0" smtClean="0"/>
              <a:t>，義大利商人開始</a:t>
            </a:r>
            <a:r>
              <a:rPr lang="zh-TW" altLang="en-US" dirty="0"/>
              <a:t>使用「銀行票」（</a:t>
            </a:r>
            <a:r>
              <a:rPr lang="en-US" altLang="zh-TW" dirty="0"/>
              <a:t>nota di banco</a:t>
            </a:r>
            <a:r>
              <a:rPr lang="zh-TW" altLang="en-US" dirty="0"/>
              <a:t>）的</a:t>
            </a:r>
            <a:r>
              <a:rPr lang="zh-TW" altLang="en-US" dirty="0" smtClean="0"/>
              <a:t>紙票代替</a:t>
            </a:r>
            <a:r>
              <a:rPr lang="zh-TW" altLang="en-US" dirty="0"/>
              <a:t>大量的貴金屬</a:t>
            </a:r>
            <a:r>
              <a:rPr lang="zh-TW" altLang="en-US" dirty="0" smtClean="0"/>
              <a:t>交易</a:t>
            </a:r>
            <a:r>
              <a:rPr lang="zh-TW" altLang="en-US" dirty="0"/>
              <a:t>，</a:t>
            </a:r>
            <a:r>
              <a:rPr lang="zh-TW" altLang="en-US" dirty="0" smtClean="0"/>
              <a:t>銀行藉此交易賺取手續費。</a:t>
            </a:r>
            <a:endParaRPr lang="zh-TW" altLang="en-US" dirty="0"/>
          </a:p>
        </p:txBody>
      </p:sp>
      <p:sp>
        <p:nvSpPr>
          <p:cNvPr id="5" name="矩形 4"/>
          <p:cNvSpPr/>
          <p:nvPr/>
        </p:nvSpPr>
        <p:spPr>
          <a:xfrm>
            <a:off x="7020272" y="6237312"/>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Tree>
    <p:extLst>
      <p:ext uri="{BB962C8B-B14F-4D97-AF65-F5344CB8AC3E}">
        <p14:creationId xmlns:p14="http://schemas.microsoft.com/office/powerpoint/2010/main" val="2846188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4147" y="3861048"/>
            <a:ext cx="4766245" cy="2893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147" y="260648"/>
            <a:ext cx="4933950"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251520" y="1028672"/>
            <a:ext cx="2880320" cy="2031325"/>
          </a:xfrm>
          <a:prstGeom prst="rect">
            <a:avLst/>
          </a:prstGeom>
        </p:spPr>
        <p:txBody>
          <a:bodyPr wrap="square">
            <a:spAutoFit/>
          </a:bodyPr>
          <a:lstStyle/>
          <a:p>
            <a:r>
              <a:rPr lang="zh-TW" altLang="en-US" dirty="0" smtClean="0"/>
              <a:t>隨著經濟發展，在大航海時代，有錢人不想把錢放在銀行，所以開始投資商船。因為籌建商船資金需求高，開始有了</a:t>
            </a:r>
            <a:r>
              <a:rPr lang="zh-TW" altLang="en-US" b="1" dirty="0" smtClean="0">
                <a:solidFill>
                  <a:srgbClr val="FF0000"/>
                </a:solidFill>
              </a:rPr>
              <a:t>合資，也就是股份有限公司，有股權的概念</a:t>
            </a:r>
            <a:r>
              <a:rPr lang="zh-TW" altLang="en-US" dirty="0" smtClean="0"/>
              <a:t>。</a:t>
            </a:r>
            <a:endParaRPr lang="zh-TW" altLang="en-US" dirty="0"/>
          </a:p>
        </p:txBody>
      </p:sp>
      <p:sp>
        <p:nvSpPr>
          <p:cNvPr id="7" name="矩形 6"/>
          <p:cNvSpPr/>
          <p:nvPr/>
        </p:nvSpPr>
        <p:spPr>
          <a:xfrm>
            <a:off x="251520" y="4581128"/>
            <a:ext cx="2880320" cy="923330"/>
          </a:xfrm>
          <a:prstGeom prst="rect">
            <a:avLst/>
          </a:prstGeom>
        </p:spPr>
        <p:txBody>
          <a:bodyPr wrap="square">
            <a:spAutoFit/>
          </a:bodyPr>
          <a:lstStyle/>
          <a:p>
            <a:r>
              <a:rPr lang="zh-TW" altLang="en-US" dirty="0" smtClean="0"/>
              <a:t>大航海時代，船隻在海上航行擁有高風險，所以開始有了</a:t>
            </a:r>
            <a:r>
              <a:rPr lang="zh-TW" altLang="en-US" b="1" dirty="0" smtClean="0">
                <a:solidFill>
                  <a:srgbClr val="FF0000"/>
                </a:solidFill>
              </a:rPr>
              <a:t>保險業</a:t>
            </a:r>
            <a:r>
              <a:rPr lang="zh-TW" altLang="en-US" dirty="0" smtClean="0"/>
              <a:t>。</a:t>
            </a:r>
            <a:endParaRPr lang="zh-TW" altLang="en-US" dirty="0"/>
          </a:p>
        </p:txBody>
      </p:sp>
      <p:sp>
        <p:nvSpPr>
          <p:cNvPr id="9" name="矩形 8"/>
          <p:cNvSpPr/>
          <p:nvPr/>
        </p:nvSpPr>
        <p:spPr>
          <a:xfrm>
            <a:off x="1187624" y="6237312"/>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Tree>
    <p:extLst>
      <p:ext uri="{BB962C8B-B14F-4D97-AF65-F5344CB8AC3E}">
        <p14:creationId xmlns:p14="http://schemas.microsoft.com/office/powerpoint/2010/main" val="2602252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836" y="188640"/>
            <a:ext cx="8274620" cy="4498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20167" y="4941168"/>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
        <p:nvSpPr>
          <p:cNvPr id="2" name="矩形 1"/>
          <p:cNvSpPr/>
          <p:nvPr/>
        </p:nvSpPr>
        <p:spPr>
          <a:xfrm>
            <a:off x="497568" y="5517232"/>
            <a:ext cx="7962863" cy="923330"/>
          </a:xfrm>
          <a:prstGeom prst="rect">
            <a:avLst/>
          </a:prstGeom>
        </p:spPr>
        <p:txBody>
          <a:bodyPr wrap="square">
            <a:spAutoFit/>
          </a:bodyPr>
          <a:lstStyle/>
          <a:p>
            <a:r>
              <a:rPr lang="zh-TW" altLang="en-US" dirty="0"/>
              <a:t>金管會認為今</a:t>
            </a:r>
            <a:r>
              <a:rPr lang="en-US" altLang="zh-TW" dirty="0"/>
              <a:t>(107)</a:t>
            </a:r>
            <a:r>
              <a:rPr lang="zh-TW" altLang="en-US" dirty="0"/>
              <a:t>年</a:t>
            </a:r>
            <a:r>
              <a:rPr lang="en-US" altLang="zh-TW" dirty="0"/>
              <a:t>ATM</a:t>
            </a:r>
            <a:r>
              <a:rPr lang="zh-TW" altLang="en-US" dirty="0"/>
              <a:t>當機件數明顯變多，推測可能是近期銀行推展新的金融業務，系統須要配合的變動較大，導致出現不穩定情形。不過，金管會也坦言．</a:t>
            </a:r>
            <a:r>
              <a:rPr lang="zh-TW" altLang="en-US" dirty="0">
                <a:solidFill>
                  <a:srgbClr val="FF0000"/>
                </a:solidFill>
              </a:rPr>
              <a:t>國內銀行太過「依賴」</a:t>
            </a:r>
            <a:r>
              <a:rPr lang="en-US" altLang="zh-TW" dirty="0">
                <a:solidFill>
                  <a:srgbClr val="FF0000"/>
                </a:solidFill>
              </a:rPr>
              <a:t>IBM</a:t>
            </a:r>
            <a:r>
              <a:rPr lang="zh-TW" altLang="en-US" dirty="0">
                <a:solidFill>
                  <a:srgbClr val="FF0000"/>
                </a:solidFill>
              </a:rPr>
              <a:t>系統</a:t>
            </a:r>
            <a:r>
              <a:rPr lang="zh-TW" altLang="en-US" dirty="0"/>
              <a:t>，當發生狀況都以</a:t>
            </a:r>
            <a:r>
              <a:rPr lang="en-US" altLang="zh-TW" dirty="0"/>
              <a:t>IBM</a:t>
            </a:r>
            <a:r>
              <a:rPr lang="zh-TW" altLang="en-US" dirty="0"/>
              <a:t>系統異常做</a:t>
            </a:r>
            <a:r>
              <a:rPr lang="zh-TW" altLang="en-US" dirty="0" smtClean="0"/>
              <a:t>藉口。</a:t>
            </a:r>
            <a:endParaRPr lang="zh-TW" altLang="en-US" dirty="0"/>
          </a:p>
        </p:txBody>
      </p:sp>
    </p:spTree>
    <p:extLst>
      <p:ext uri="{BB962C8B-B14F-4D97-AF65-F5344CB8AC3E}">
        <p14:creationId xmlns:p14="http://schemas.microsoft.com/office/powerpoint/2010/main" val="12140898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184" y="1548234"/>
            <a:ext cx="8047599"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83568" y="323364"/>
            <a:ext cx="7488832" cy="369332"/>
          </a:xfrm>
          <a:prstGeom prst="rect">
            <a:avLst/>
          </a:prstGeom>
        </p:spPr>
        <p:txBody>
          <a:bodyPr wrap="square">
            <a:spAutoFit/>
          </a:bodyPr>
          <a:lstStyle/>
          <a:p>
            <a:r>
              <a:rPr lang="zh-TW" altLang="en-US" dirty="0" smtClean="0"/>
              <a:t>隨著科技發展</a:t>
            </a:r>
            <a:r>
              <a:rPr lang="zh-TW" altLang="en-US" dirty="0"/>
              <a:t>，客戶的消費</a:t>
            </a:r>
            <a:r>
              <a:rPr lang="zh-TW" altLang="en-US" dirty="0" smtClean="0"/>
              <a:t>行為銀行將</a:t>
            </a:r>
            <a:r>
              <a:rPr lang="zh-TW" altLang="en-US" dirty="0"/>
              <a:t>有所改變，分為四個破壞性階段</a:t>
            </a:r>
          </a:p>
        </p:txBody>
      </p:sp>
      <p:sp>
        <p:nvSpPr>
          <p:cNvPr id="5" name="矩形 4"/>
          <p:cNvSpPr/>
          <p:nvPr/>
        </p:nvSpPr>
        <p:spPr>
          <a:xfrm>
            <a:off x="3371848" y="743595"/>
            <a:ext cx="2034531" cy="1200329"/>
          </a:xfrm>
          <a:prstGeom prst="rect">
            <a:avLst/>
          </a:prstGeom>
        </p:spPr>
        <p:txBody>
          <a:bodyPr wrap="none">
            <a:spAutoFit/>
          </a:bodyPr>
          <a:lstStyle/>
          <a:p>
            <a:r>
              <a:rPr lang="zh-TW" altLang="en-US" sz="7200" b="1" dirty="0">
                <a:solidFill>
                  <a:srgbClr val="FF0000"/>
                </a:solidFill>
                <a:latin typeface="標楷體" panose="03000509000000000000" pitchFamily="65" charset="-120"/>
                <a:ea typeface="標楷體" panose="03000509000000000000" pitchFamily="65" charset="-120"/>
              </a:rPr>
              <a:t>銀行</a:t>
            </a:r>
            <a:endParaRPr lang="en-US" altLang="zh-TW" sz="7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7968476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260648"/>
            <a:ext cx="7632848" cy="923330"/>
          </a:xfrm>
          <a:prstGeom prst="rect">
            <a:avLst/>
          </a:prstGeom>
        </p:spPr>
        <p:txBody>
          <a:bodyPr wrap="square">
            <a:spAutoFit/>
          </a:bodyPr>
          <a:lstStyle/>
          <a:p>
            <a:r>
              <a:rPr lang="zh-TW" altLang="en-US" dirty="0"/>
              <a:t>瑞銀集團位於美國康涅狄格州斯坦福德市的辦公樓交易大廳，曾一度是全球最大的交易大廳，有</a:t>
            </a:r>
            <a:r>
              <a:rPr lang="en-US" altLang="zh-TW" dirty="0"/>
              <a:t>23</a:t>
            </a:r>
            <a:r>
              <a:rPr lang="zh-TW" altLang="en-US" dirty="0"/>
              <a:t>個籃球場那麼大，可容納</a:t>
            </a:r>
            <a:r>
              <a:rPr lang="en-US" altLang="zh-TW" dirty="0"/>
              <a:t>1400</a:t>
            </a:r>
            <a:r>
              <a:rPr lang="zh-TW" altLang="en-US" dirty="0"/>
              <a:t>個交易</a:t>
            </a:r>
            <a:r>
              <a:rPr lang="zh-TW" altLang="en-US" dirty="0" smtClean="0"/>
              <a:t>員。</a:t>
            </a:r>
            <a:r>
              <a:rPr lang="en-US" altLang="zh-TW" dirty="0" smtClean="0"/>
              <a:t>8</a:t>
            </a:r>
            <a:r>
              <a:rPr lang="zh-TW" altLang="en-US" dirty="0" smtClean="0"/>
              <a:t>年後，</a:t>
            </a:r>
            <a:r>
              <a:rPr lang="en-US" altLang="zh-TW" dirty="0" smtClean="0"/>
              <a:t>2016</a:t>
            </a:r>
            <a:r>
              <a:rPr lang="zh-TW" altLang="en-US" dirty="0" smtClean="0"/>
              <a:t>年營業員陸續</a:t>
            </a:r>
            <a:r>
              <a:rPr lang="zh-TW" altLang="en-US" dirty="0"/>
              <a:t>撤離了這個場所。</a:t>
            </a: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42" y="1748715"/>
            <a:ext cx="8167040" cy="4560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833613" y="908720"/>
            <a:ext cx="2034531" cy="1200329"/>
          </a:xfrm>
          <a:prstGeom prst="rect">
            <a:avLst/>
          </a:prstGeom>
        </p:spPr>
        <p:txBody>
          <a:bodyPr wrap="none">
            <a:spAutoFit/>
          </a:bodyPr>
          <a:lstStyle/>
          <a:p>
            <a:r>
              <a:rPr lang="zh-TW" altLang="en-US" sz="7200" b="1" dirty="0">
                <a:solidFill>
                  <a:srgbClr val="FF0000"/>
                </a:solidFill>
                <a:latin typeface="標楷體" panose="03000509000000000000" pitchFamily="65" charset="-120"/>
                <a:ea typeface="標楷體" panose="03000509000000000000" pitchFamily="65" charset="-120"/>
              </a:rPr>
              <a:t>證卷</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6" name="矩形 5"/>
          <p:cNvSpPr/>
          <p:nvPr/>
        </p:nvSpPr>
        <p:spPr>
          <a:xfrm>
            <a:off x="5663954" y="1940639"/>
            <a:ext cx="2037737" cy="1200329"/>
          </a:xfrm>
          <a:prstGeom prst="rect">
            <a:avLst/>
          </a:prstGeom>
        </p:spPr>
        <p:txBody>
          <a:bodyPr wrap="none">
            <a:spAutoFit/>
          </a:bodyPr>
          <a:lstStyle/>
          <a:p>
            <a:r>
              <a:rPr lang="en-US" altLang="zh-TW" sz="7200" b="1" dirty="0" smtClean="0">
                <a:solidFill>
                  <a:srgbClr val="FF0000"/>
                </a:solidFill>
                <a:latin typeface="標楷體" panose="03000509000000000000" pitchFamily="65" charset="-120"/>
                <a:ea typeface="標楷體" panose="03000509000000000000" pitchFamily="65" charset="-120"/>
              </a:rPr>
              <a:t>2016</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7" name="矩形 6"/>
          <p:cNvSpPr/>
          <p:nvPr/>
        </p:nvSpPr>
        <p:spPr>
          <a:xfrm>
            <a:off x="1590692" y="1940639"/>
            <a:ext cx="2037737" cy="1200329"/>
          </a:xfrm>
          <a:prstGeom prst="rect">
            <a:avLst/>
          </a:prstGeom>
        </p:spPr>
        <p:txBody>
          <a:bodyPr wrap="none">
            <a:spAutoFit/>
          </a:bodyPr>
          <a:lstStyle/>
          <a:p>
            <a:r>
              <a:rPr lang="en-US" altLang="zh-TW" sz="7200" b="1" dirty="0" smtClean="0">
                <a:solidFill>
                  <a:srgbClr val="FF0000"/>
                </a:solidFill>
                <a:latin typeface="標楷體" panose="03000509000000000000" pitchFamily="65" charset="-120"/>
                <a:ea typeface="標楷體" panose="03000509000000000000" pitchFamily="65" charset="-120"/>
              </a:rPr>
              <a:t>2008</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8" name="矩形 7"/>
          <p:cNvSpPr/>
          <p:nvPr/>
        </p:nvSpPr>
        <p:spPr>
          <a:xfrm>
            <a:off x="721704" y="6372036"/>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Tree>
    <p:extLst>
      <p:ext uri="{BB962C8B-B14F-4D97-AF65-F5344CB8AC3E}">
        <p14:creationId xmlns:p14="http://schemas.microsoft.com/office/powerpoint/2010/main" val="1288888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151" y="3778448"/>
            <a:ext cx="5077321" cy="300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265807"/>
            <a:ext cx="5112568" cy="3285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51520" y="1031215"/>
            <a:ext cx="3024336" cy="1754326"/>
          </a:xfrm>
          <a:prstGeom prst="rect">
            <a:avLst/>
          </a:prstGeom>
        </p:spPr>
        <p:txBody>
          <a:bodyPr wrap="square">
            <a:spAutoFit/>
          </a:bodyPr>
          <a:lstStyle/>
          <a:p>
            <a:r>
              <a:rPr lang="en-US" altLang="zh-TW" dirty="0" smtClean="0"/>
              <a:t>2017</a:t>
            </a:r>
            <a:r>
              <a:rPr lang="zh-TW" altLang="en-US" dirty="0" smtClean="0"/>
              <a:t>年，螞蟻</a:t>
            </a:r>
            <a:r>
              <a:rPr lang="zh-TW" altLang="en-US" dirty="0"/>
              <a:t>金服宣布向保險行業全面開放技術產品</a:t>
            </a:r>
            <a:r>
              <a:rPr lang="zh-TW" altLang="en-US" b="1" dirty="0">
                <a:solidFill>
                  <a:srgbClr val="FF0000"/>
                </a:solidFill>
              </a:rPr>
              <a:t>「定損寶」，</a:t>
            </a:r>
            <a:r>
              <a:rPr lang="zh-TW" altLang="en-US" dirty="0"/>
              <a:t>用</a:t>
            </a:r>
            <a:r>
              <a:rPr lang="en-US" altLang="zh-TW" dirty="0"/>
              <a:t>AI(</a:t>
            </a:r>
            <a:r>
              <a:rPr lang="zh-TW" altLang="en-US" dirty="0"/>
              <a:t>人工智慧</a:t>
            </a:r>
            <a:r>
              <a:rPr lang="en-US" altLang="zh-TW" dirty="0"/>
              <a:t>)</a:t>
            </a:r>
            <a:r>
              <a:rPr lang="zh-TW" altLang="en-US" dirty="0"/>
              <a:t>模擬車險定損環節中的人工作業流程，幫助保險公司實現簡單高效的自動定損。</a:t>
            </a:r>
          </a:p>
        </p:txBody>
      </p:sp>
      <p:sp>
        <p:nvSpPr>
          <p:cNvPr id="3" name="矩形 2"/>
          <p:cNvSpPr/>
          <p:nvPr/>
        </p:nvSpPr>
        <p:spPr>
          <a:xfrm>
            <a:off x="180678" y="4064244"/>
            <a:ext cx="3311202" cy="1200329"/>
          </a:xfrm>
          <a:prstGeom prst="rect">
            <a:avLst/>
          </a:prstGeom>
        </p:spPr>
        <p:txBody>
          <a:bodyPr wrap="square">
            <a:spAutoFit/>
          </a:bodyPr>
          <a:lstStyle/>
          <a:p>
            <a:r>
              <a:rPr lang="zh-TW" altLang="en-US" dirty="0"/>
              <a:t>「定損寶」能幫助保險公司減少虛假騙保案件，「定損寶」將有效解決在偏遠地區和尖峰時段查勘能力不足的問題。</a:t>
            </a:r>
          </a:p>
        </p:txBody>
      </p:sp>
      <p:sp>
        <p:nvSpPr>
          <p:cNvPr id="6" name="矩形 5"/>
          <p:cNvSpPr/>
          <p:nvPr/>
        </p:nvSpPr>
        <p:spPr>
          <a:xfrm>
            <a:off x="3185541" y="708049"/>
            <a:ext cx="2034531" cy="1200329"/>
          </a:xfrm>
          <a:prstGeom prst="rect">
            <a:avLst/>
          </a:prstGeom>
        </p:spPr>
        <p:txBody>
          <a:bodyPr wrap="none">
            <a:spAutoFit/>
          </a:bodyPr>
          <a:lstStyle/>
          <a:p>
            <a:r>
              <a:rPr lang="zh-TW" altLang="en-US" sz="7200" b="1" dirty="0" smtClean="0">
                <a:solidFill>
                  <a:srgbClr val="FF0000"/>
                </a:solidFill>
                <a:latin typeface="標楷體" panose="03000509000000000000" pitchFamily="65" charset="-120"/>
                <a:ea typeface="標楷體" panose="03000509000000000000" pitchFamily="65" charset="-120"/>
              </a:rPr>
              <a:t>保險</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7" name="矩形 6"/>
          <p:cNvSpPr/>
          <p:nvPr/>
        </p:nvSpPr>
        <p:spPr>
          <a:xfrm>
            <a:off x="1753904" y="6383613"/>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Tree>
    <p:extLst>
      <p:ext uri="{BB962C8B-B14F-4D97-AF65-F5344CB8AC3E}">
        <p14:creationId xmlns:p14="http://schemas.microsoft.com/office/powerpoint/2010/main" val="2154108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2204864"/>
            <a:ext cx="8139113" cy="424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984201" y="2060848"/>
            <a:ext cx="2034531" cy="1200329"/>
          </a:xfrm>
          <a:prstGeom prst="rect">
            <a:avLst/>
          </a:prstGeom>
        </p:spPr>
        <p:txBody>
          <a:bodyPr wrap="none">
            <a:spAutoFit/>
          </a:bodyPr>
          <a:lstStyle/>
          <a:p>
            <a:r>
              <a:rPr lang="zh-TW" altLang="en-US" sz="7200" b="1" dirty="0">
                <a:solidFill>
                  <a:srgbClr val="FF0000"/>
                </a:solidFill>
                <a:latin typeface="標楷體" panose="03000509000000000000" pitchFamily="65" charset="-120"/>
                <a:ea typeface="標楷體" panose="03000509000000000000" pitchFamily="65" charset="-120"/>
              </a:rPr>
              <a:t>銀行</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4" name="矩形 3"/>
          <p:cNvSpPr/>
          <p:nvPr/>
        </p:nvSpPr>
        <p:spPr>
          <a:xfrm>
            <a:off x="3480708" y="2060847"/>
            <a:ext cx="2034531" cy="1200329"/>
          </a:xfrm>
          <a:prstGeom prst="rect">
            <a:avLst/>
          </a:prstGeom>
        </p:spPr>
        <p:txBody>
          <a:bodyPr wrap="none">
            <a:spAutoFit/>
          </a:bodyPr>
          <a:lstStyle/>
          <a:p>
            <a:r>
              <a:rPr lang="zh-TW" altLang="en-US" sz="7200" b="1" dirty="0">
                <a:solidFill>
                  <a:srgbClr val="FF0000"/>
                </a:solidFill>
                <a:latin typeface="標楷體" panose="03000509000000000000" pitchFamily="65" charset="-120"/>
                <a:ea typeface="標楷體" panose="03000509000000000000" pitchFamily="65" charset="-120"/>
              </a:rPr>
              <a:t>證卷</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5" name="矩形 4"/>
          <p:cNvSpPr/>
          <p:nvPr/>
        </p:nvSpPr>
        <p:spPr>
          <a:xfrm>
            <a:off x="6252259" y="2091516"/>
            <a:ext cx="2034531" cy="1200329"/>
          </a:xfrm>
          <a:prstGeom prst="rect">
            <a:avLst/>
          </a:prstGeom>
        </p:spPr>
        <p:txBody>
          <a:bodyPr wrap="none">
            <a:spAutoFit/>
          </a:bodyPr>
          <a:lstStyle/>
          <a:p>
            <a:r>
              <a:rPr lang="zh-TW" altLang="en-US" sz="7200" b="1" dirty="0" smtClean="0">
                <a:solidFill>
                  <a:srgbClr val="FF0000"/>
                </a:solidFill>
                <a:latin typeface="標楷體" panose="03000509000000000000" pitchFamily="65" charset="-120"/>
                <a:ea typeface="標楷體" panose="03000509000000000000" pitchFamily="65" charset="-120"/>
              </a:rPr>
              <a:t>保險</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6" name="矩形 5"/>
          <p:cNvSpPr/>
          <p:nvPr/>
        </p:nvSpPr>
        <p:spPr>
          <a:xfrm>
            <a:off x="2768070" y="5071912"/>
            <a:ext cx="3884397" cy="1200329"/>
          </a:xfrm>
          <a:prstGeom prst="rect">
            <a:avLst/>
          </a:prstGeom>
        </p:spPr>
        <p:txBody>
          <a:bodyPr wrap="none">
            <a:spAutoFit/>
          </a:bodyPr>
          <a:lstStyle/>
          <a:p>
            <a:r>
              <a:rPr lang="zh-TW" altLang="en-US" sz="7200" b="1" dirty="0" smtClean="0">
                <a:solidFill>
                  <a:srgbClr val="FF0000"/>
                </a:solidFill>
                <a:latin typeface="標楷體" panose="03000509000000000000" pitchFamily="65" charset="-120"/>
                <a:ea typeface="標楷體" panose="03000509000000000000" pitchFamily="65" charset="-120"/>
              </a:rPr>
              <a:t>信用評等</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7" name="向右箭號 6"/>
          <p:cNvSpPr/>
          <p:nvPr/>
        </p:nvSpPr>
        <p:spPr>
          <a:xfrm rot="16200000">
            <a:off x="4205227" y="3465228"/>
            <a:ext cx="706807"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rot="18065409">
            <a:off x="5739271" y="4099744"/>
            <a:ext cx="1872209"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rot="14424692">
            <a:off x="1684124" y="4108064"/>
            <a:ext cx="1872209"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077788" y="3884855"/>
            <a:ext cx="2959465" cy="1200329"/>
          </a:xfrm>
          <a:prstGeom prst="rect">
            <a:avLst/>
          </a:prstGeom>
        </p:spPr>
        <p:txBody>
          <a:bodyPr wrap="none">
            <a:spAutoFit/>
          </a:bodyPr>
          <a:lstStyle/>
          <a:p>
            <a:r>
              <a:rPr lang="zh-TW" altLang="en-US" sz="7200" b="1" dirty="0">
                <a:solidFill>
                  <a:srgbClr val="FF0000"/>
                </a:solidFill>
                <a:latin typeface="標楷體" panose="03000509000000000000" pitchFamily="65" charset="-120"/>
                <a:ea typeface="標楷體" panose="03000509000000000000" pitchFamily="65" charset="-120"/>
              </a:rPr>
              <a:t>自動化</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11" name="橢圓 10"/>
          <p:cNvSpPr/>
          <p:nvPr/>
        </p:nvSpPr>
        <p:spPr>
          <a:xfrm>
            <a:off x="2123728" y="3879761"/>
            <a:ext cx="5073788" cy="2573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169" y="380132"/>
            <a:ext cx="4310063"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6241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42" y="980728"/>
            <a:ext cx="8366020"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7237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7739718" cy="590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9009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09" y="300801"/>
            <a:ext cx="8465063" cy="4833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85610" y="5301208"/>
            <a:ext cx="7946830" cy="1200329"/>
          </a:xfrm>
          <a:prstGeom prst="rect">
            <a:avLst/>
          </a:prstGeom>
        </p:spPr>
        <p:txBody>
          <a:bodyPr wrap="square">
            <a:spAutoFit/>
          </a:bodyPr>
          <a:lstStyle/>
          <a:p>
            <a:r>
              <a:rPr lang="en-US" altLang="zh-TW" dirty="0"/>
              <a:t>2017</a:t>
            </a:r>
            <a:r>
              <a:rPr lang="zh-TW" altLang="en-US" dirty="0"/>
              <a:t>全球</a:t>
            </a:r>
            <a:r>
              <a:rPr lang="en-US" altLang="zh-TW" dirty="0" err="1"/>
              <a:t>FinTech</a:t>
            </a:r>
            <a:r>
              <a:rPr lang="zh-TW" altLang="en-US" dirty="0"/>
              <a:t>調查</a:t>
            </a:r>
            <a:r>
              <a:rPr lang="zh-TW" altLang="en-US" dirty="0" smtClean="0"/>
              <a:t>報告公布</a:t>
            </a:r>
            <a:r>
              <a:rPr lang="zh-TW" altLang="en-US" dirty="0"/>
              <a:t>，全球逾</a:t>
            </a:r>
            <a:r>
              <a:rPr lang="en-US" altLang="zh-TW" dirty="0"/>
              <a:t>8</a:t>
            </a:r>
            <a:r>
              <a:rPr lang="zh-TW" altLang="en-US" dirty="0"/>
              <a:t>成金融業擔憂營收流失，台灣金融業者</a:t>
            </a:r>
            <a:r>
              <a:rPr lang="zh-TW" altLang="en-US" dirty="0" smtClean="0"/>
              <a:t>更認為</a:t>
            </a:r>
            <a:r>
              <a:rPr lang="zh-TW" altLang="en-US" dirty="0"/>
              <a:t>獨立</a:t>
            </a:r>
            <a:r>
              <a:rPr lang="en-US" altLang="zh-TW" dirty="0" err="1"/>
              <a:t>FinTech</a:t>
            </a:r>
            <a:r>
              <a:rPr lang="zh-TW" altLang="en-US" dirty="0"/>
              <a:t>公司</a:t>
            </a:r>
            <a:r>
              <a:rPr lang="en-US" altLang="zh-TW" dirty="0"/>
              <a:t>5</a:t>
            </a:r>
            <a:r>
              <a:rPr lang="zh-TW" altLang="en-US" dirty="0"/>
              <a:t>年內會侵吞金融業部分營收</a:t>
            </a:r>
            <a:r>
              <a:rPr lang="zh-TW" altLang="en-US" dirty="0" smtClean="0"/>
              <a:t>；</a:t>
            </a:r>
            <a:r>
              <a:rPr lang="zh-TW" altLang="en-US" b="1" dirty="0" smtClean="0"/>
              <a:t>調查</a:t>
            </a:r>
            <a:r>
              <a:rPr lang="zh-TW" altLang="en-US" b="1" dirty="0"/>
              <a:t>結果顯示，</a:t>
            </a:r>
            <a:r>
              <a:rPr lang="en-US" altLang="zh-TW" b="1" dirty="0"/>
              <a:t>70</a:t>
            </a:r>
            <a:r>
              <a:rPr lang="zh-TW" altLang="en-US" b="1" dirty="0" smtClean="0"/>
              <a:t>％金融業</a:t>
            </a:r>
            <a:r>
              <a:rPr lang="zh-TW" altLang="en-US" b="1" dirty="0"/>
              <a:t>認為</a:t>
            </a:r>
            <a:r>
              <a:rPr lang="zh-TW" altLang="en-US" b="1" dirty="0">
                <a:solidFill>
                  <a:srgbClr val="FF0000"/>
                </a:solidFill>
              </a:rPr>
              <a:t>零售銀行</a:t>
            </a:r>
            <a:r>
              <a:rPr lang="zh-TW" altLang="en-US" b="1" dirty="0"/>
              <a:t>在</a:t>
            </a:r>
            <a:r>
              <a:rPr lang="en-US" altLang="zh-TW" b="1" dirty="0" err="1"/>
              <a:t>FinTech</a:t>
            </a:r>
            <a:r>
              <a:rPr lang="zh-TW" altLang="en-US" b="1" dirty="0"/>
              <a:t>新創過程首當其衝，</a:t>
            </a:r>
            <a:r>
              <a:rPr lang="en-US" altLang="zh-TW" b="1" dirty="0"/>
              <a:t>48</a:t>
            </a:r>
            <a:r>
              <a:rPr lang="zh-TW" altLang="en-US" b="1" dirty="0"/>
              <a:t>％</a:t>
            </a:r>
            <a:r>
              <a:rPr lang="zh-TW" altLang="en-US" b="1" dirty="0" smtClean="0"/>
              <a:t>認為</a:t>
            </a:r>
            <a:r>
              <a:rPr lang="zh-TW" altLang="en-US" b="1" dirty="0" smtClean="0">
                <a:solidFill>
                  <a:srgbClr val="FF0000"/>
                </a:solidFill>
              </a:rPr>
              <a:t>產險</a:t>
            </a:r>
            <a:r>
              <a:rPr lang="zh-TW" altLang="en-US" b="1" dirty="0">
                <a:solidFill>
                  <a:srgbClr val="FF0000"/>
                </a:solidFill>
              </a:rPr>
              <a:t>與壽險</a:t>
            </a:r>
            <a:r>
              <a:rPr lang="zh-TW" altLang="en-US" b="1" dirty="0"/>
              <a:t>業會</a:t>
            </a:r>
            <a:r>
              <a:rPr lang="zh-TW" altLang="en-US" b="1" dirty="0" smtClean="0"/>
              <a:t>受到</a:t>
            </a:r>
            <a:r>
              <a:rPr lang="en-US" altLang="zh-TW" b="1" dirty="0" err="1" smtClean="0"/>
              <a:t>FinTech</a:t>
            </a:r>
            <a:r>
              <a:rPr lang="zh-TW" altLang="en-US" b="1" dirty="0"/>
              <a:t>影響，也有</a:t>
            </a:r>
            <a:r>
              <a:rPr lang="en-US" altLang="zh-TW" b="1" dirty="0"/>
              <a:t>48</a:t>
            </a:r>
            <a:r>
              <a:rPr lang="zh-TW" altLang="en-US" b="1" dirty="0"/>
              <a:t>％認為</a:t>
            </a:r>
            <a:r>
              <a:rPr lang="zh-TW" altLang="en-US" b="1" dirty="0">
                <a:solidFill>
                  <a:srgbClr val="FF0000"/>
                </a:solidFill>
              </a:rPr>
              <a:t>財富管理業務</a:t>
            </a:r>
            <a:r>
              <a:rPr lang="zh-TW" altLang="en-US" b="1" dirty="0"/>
              <a:t>會被衝擊</a:t>
            </a:r>
            <a:r>
              <a:rPr lang="zh-TW" altLang="en-US" dirty="0"/>
              <a:t>。</a:t>
            </a:r>
          </a:p>
        </p:txBody>
      </p:sp>
    </p:spTree>
    <p:extLst>
      <p:ext uri="{BB962C8B-B14F-4D97-AF65-F5344CB8AC3E}">
        <p14:creationId xmlns:p14="http://schemas.microsoft.com/office/powerpoint/2010/main" val="662142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5693399"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11560" y="6138554"/>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
        <p:nvSpPr>
          <p:cNvPr id="3" name="矩形 2"/>
          <p:cNvSpPr/>
          <p:nvPr/>
        </p:nvSpPr>
        <p:spPr>
          <a:xfrm>
            <a:off x="626531" y="620688"/>
            <a:ext cx="4801314" cy="369332"/>
          </a:xfrm>
          <a:prstGeom prst="rect">
            <a:avLst/>
          </a:prstGeom>
        </p:spPr>
        <p:txBody>
          <a:bodyPr wrap="none">
            <a:spAutoFit/>
          </a:bodyPr>
          <a:lstStyle/>
          <a:p>
            <a:r>
              <a:rPr lang="zh-TW" altLang="en-US" dirty="0" smtClean="0"/>
              <a:t>人類在貨幣制度出現前，過著以物易物的生活</a:t>
            </a:r>
            <a:endParaRPr lang="zh-TW" alt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2346387"/>
            <a:ext cx="202882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8755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目前</a:t>
            </a:r>
            <a:r>
              <a:rPr lang="en-US" altLang="zh-TW" dirty="0"/>
              <a:t>Fintech</a:t>
            </a:r>
            <a:r>
              <a:rPr lang="zh-TW" altLang="en-US" dirty="0"/>
              <a:t>公司提供的服務</a:t>
            </a:r>
          </a:p>
        </p:txBody>
      </p:sp>
      <p:sp>
        <p:nvSpPr>
          <p:cNvPr id="3" name="內容版面配置區 2"/>
          <p:cNvSpPr>
            <a:spLocks noGrp="1"/>
          </p:cNvSpPr>
          <p:nvPr>
            <p:ph idx="1"/>
          </p:nvPr>
        </p:nvSpPr>
        <p:spPr/>
        <p:txBody>
          <a:bodyPr/>
          <a:lstStyle/>
          <a:p>
            <a:r>
              <a:rPr lang="zh-TW" altLang="en-US" dirty="0"/>
              <a:t>專營線上匯款與換匯業務</a:t>
            </a:r>
            <a:r>
              <a:rPr lang="en-US" altLang="zh-TW" dirty="0"/>
              <a:t>(P2P- Money Transfer and FX)</a:t>
            </a:r>
          </a:p>
          <a:p>
            <a:r>
              <a:rPr lang="zh-TW" altLang="en-US" dirty="0"/>
              <a:t>群眾募資</a:t>
            </a:r>
            <a:r>
              <a:rPr lang="en-US" altLang="zh-TW" dirty="0"/>
              <a:t>(Crowdfunding)</a:t>
            </a:r>
          </a:p>
          <a:p>
            <a:r>
              <a:rPr lang="en-US" altLang="zh-TW" dirty="0"/>
              <a:t>P2P </a:t>
            </a:r>
            <a:r>
              <a:rPr lang="zh-TW" altLang="en-US" dirty="0"/>
              <a:t>線上貸款</a:t>
            </a:r>
            <a:r>
              <a:rPr lang="en-US" altLang="zh-TW" dirty="0"/>
              <a:t>(P2P lending)</a:t>
            </a:r>
          </a:p>
          <a:p>
            <a:r>
              <a:rPr lang="zh-TW" altLang="en-US" dirty="0"/>
              <a:t>行動支付</a:t>
            </a:r>
            <a:r>
              <a:rPr lang="en-US" altLang="zh-TW" dirty="0"/>
              <a:t>(Mobile Payments)</a:t>
            </a:r>
          </a:p>
          <a:p>
            <a:r>
              <a:rPr lang="zh-TW" altLang="en-US" dirty="0"/>
              <a:t>財富管理</a:t>
            </a:r>
            <a:r>
              <a:rPr lang="en-US" altLang="zh-TW" dirty="0"/>
              <a:t>(Money management)</a:t>
            </a:r>
          </a:p>
          <a:p>
            <a:r>
              <a:rPr lang="zh-TW" altLang="en-US" dirty="0" smtClean="0"/>
              <a:t>虛擬貨幣 </a:t>
            </a:r>
            <a:r>
              <a:rPr lang="en-US" altLang="zh-TW" dirty="0" smtClean="0"/>
              <a:t>/ </a:t>
            </a:r>
            <a:r>
              <a:rPr lang="zh-TW" altLang="en-US" dirty="0" smtClean="0"/>
              <a:t>比</a:t>
            </a:r>
            <a:r>
              <a:rPr lang="zh-TW" altLang="en-US" dirty="0"/>
              <a:t>特幣</a:t>
            </a:r>
            <a:r>
              <a:rPr lang="en-US" altLang="zh-TW" dirty="0"/>
              <a:t>(Bitcoin)</a:t>
            </a:r>
            <a:endParaRPr lang="zh-TW" altLang="en-US" dirty="0"/>
          </a:p>
        </p:txBody>
      </p:sp>
    </p:spTree>
    <p:extLst>
      <p:ext uri="{BB962C8B-B14F-4D97-AF65-F5344CB8AC3E}">
        <p14:creationId xmlns:p14="http://schemas.microsoft.com/office/powerpoint/2010/main" val="833093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世界經濟</a:t>
            </a:r>
            <a:r>
              <a:rPr lang="zh-TW" altLang="en-US" dirty="0" smtClean="0"/>
              <a:t>論壇全球</a:t>
            </a:r>
            <a:r>
              <a:rPr lang="zh-TW" altLang="en-US" dirty="0"/>
              <a:t>競爭力報告</a:t>
            </a:r>
          </a:p>
        </p:txBody>
      </p:sp>
      <p:sp>
        <p:nvSpPr>
          <p:cNvPr id="3" name="內容版面配置區 2"/>
          <p:cNvSpPr>
            <a:spLocks noGrp="1"/>
          </p:cNvSpPr>
          <p:nvPr>
            <p:ph idx="1"/>
          </p:nvPr>
        </p:nvSpPr>
        <p:spPr/>
        <p:txBody>
          <a:bodyPr/>
          <a:lstStyle/>
          <a:p>
            <a:r>
              <a:rPr lang="zh-TW" altLang="en-US" dirty="0"/>
              <a:t>世界經濟論壇（</a:t>
            </a:r>
            <a:r>
              <a:rPr lang="en-US" altLang="zh-TW" dirty="0"/>
              <a:t>WEF</a:t>
            </a:r>
            <a:r>
              <a:rPr lang="zh-TW" altLang="en-US" dirty="0" smtClean="0"/>
              <a:t>）全球競爭力報告，台灣</a:t>
            </a:r>
            <a:r>
              <a:rPr lang="zh-TW" altLang="en-US" dirty="0"/>
              <a:t>金融業全球第</a:t>
            </a:r>
            <a:r>
              <a:rPr lang="en-US" altLang="zh-TW" dirty="0"/>
              <a:t>7</a:t>
            </a:r>
            <a:r>
              <a:rPr lang="zh-TW" altLang="en-US" dirty="0"/>
              <a:t>名</a:t>
            </a:r>
            <a:r>
              <a:rPr lang="zh-TW" altLang="en-US" dirty="0" smtClean="0"/>
              <a:t>，其中逾</a:t>
            </a:r>
            <a:r>
              <a:rPr lang="zh-TW" altLang="en-US" dirty="0"/>
              <a:t>放比全球最低、保費占</a:t>
            </a:r>
            <a:r>
              <a:rPr lang="en-US" altLang="zh-TW" dirty="0"/>
              <a:t>GDP</a:t>
            </a:r>
            <a:r>
              <a:rPr lang="zh-TW" altLang="en-US" dirty="0"/>
              <a:t>比重全世界第一，以及上市櫃公司市值占</a:t>
            </a:r>
            <a:r>
              <a:rPr lang="en-US" altLang="zh-TW" dirty="0"/>
              <a:t>GDP</a:t>
            </a:r>
            <a:r>
              <a:rPr lang="zh-TW" altLang="en-US" dirty="0"/>
              <a:t>比重、中小企業取得融資容易度都</a:t>
            </a:r>
            <a:r>
              <a:rPr lang="zh-TW" altLang="en-US" dirty="0" smtClean="0"/>
              <a:t>名列前茅。</a:t>
            </a:r>
            <a:endParaRPr lang="en-US" altLang="zh-TW" dirty="0" smtClean="0"/>
          </a:p>
          <a:p>
            <a:endParaRPr lang="en-US" altLang="zh-TW" dirty="0"/>
          </a:p>
          <a:p>
            <a:r>
              <a:rPr lang="zh-TW" altLang="en-US" dirty="0"/>
              <a:t>銀行</a:t>
            </a:r>
            <a:r>
              <a:rPr lang="zh-TW" altLang="en-US" dirty="0" smtClean="0"/>
              <a:t>透過金融科技</a:t>
            </a:r>
            <a:r>
              <a:rPr lang="en-US" altLang="zh-TW" dirty="0" smtClean="0"/>
              <a:t>(</a:t>
            </a:r>
            <a:r>
              <a:rPr lang="en-US" altLang="zh-TW" b="1" dirty="0" err="1" smtClean="0">
                <a:solidFill>
                  <a:srgbClr val="FF0000"/>
                </a:solidFill>
              </a:rPr>
              <a:t>FinTech</a:t>
            </a:r>
            <a:r>
              <a:rPr lang="en-US" altLang="zh-TW" dirty="0" smtClean="0"/>
              <a:t>)</a:t>
            </a:r>
            <a:r>
              <a:rPr lang="zh-TW" altLang="en-US" dirty="0" smtClean="0"/>
              <a:t>大數據分析進行中小企業融資服務。</a:t>
            </a:r>
            <a:endParaRPr lang="zh-TW" altLang="en-US" dirty="0"/>
          </a:p>
        </p:txBody>
      </p:sp>
    </p:spTree>
    <p:extLst>
      <p:ext uri="{BB962C8B-B14F-4D97-AF65-F5344CB8AC3E}">
        <p14:creationId xmlns:p14="http://schemas.microsoft.com/office/powerpoint/2010/main" val="638191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04664"/>
            <a:ext cx="6978352" cy="5539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51520" y="6021288"/>
            <a:ext cx="8533456" cy="646331"/>
          </a:xfrm>
          <a:prstGeom prst="rect">
            <a:avLst/>
          </a:prstGeom>
        </p:spPr>
        <p:txBody>
          <a:bodyPr wrap="square">
            <a:spAutoFit/>
          </a:bodyPr>
          <a:lstStyle/>
          <a:p>
            <a:r>
              <a:rPr lang="zh-TW" altLang="en-US" dirty="0"/>
              <a:t>「</a:t>
            </a:r>
            <a:r>
              <a:rPr lang="en-US" altLang="zh-TW" dirty="0"/>
              <a:t>2017</a:t>
            </a:r>
            <a:r>
              <a:rPr lang="zh-TW" altLang="en-US" dirty="0"/>
              <a:t>台灣</a:t>
            </a:r>
            <a:r>
              <a:rPr lang="en-US" altLang="zh-TW" dirty="0" err="1"/>
              <a:t>FinTech</a:t>
            </a:r>
            <a:r>
              <a:rPr lang="zh-TW" altLang="en-US" dirty="0"/>
              <a:t>業界大調查」，調查哪像金融科技服務是金融公司與新創業者最傾向彼此合作開發的呢？答案是身分認證（</a:t>
            </a:r>
            <a:r>
              <a:rPr lang="en-US" altLang="zh-TW" dirty="0"/>
              <a:t>54.6</a:t>
            </a:r>
            <a:r>
              <a:rPr lang="zh-TW" altLang="en-US" dirty="0"/>
              <a:t>％）、區塊鏈（</a:t>
            </a:r>
            <a:r>
              <a:rPr lang="en-US" altLang="zh-TW" dirty="0"/>
              <a:t>36.1</a:t>
            </a:r>
            <a:r>
              <a:rPr lang="zh-TW" altLang="en-US" dirty="0"/>
              <a:t>％）。</a:t>
            </a:r>
          </a:p>
        </p:txBody>
      </p:sp>
    </p:spTree>
    <p:extLst>
      <p:ext uri="{BB962C8B-B14F-4D97-AF65-F5344CB8AC3E}">
        <p14:creationId xmlns:p14="http://schemas.microsoft.com/office/powerpoint/2010/main" val="2887749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金融海嘯促使區塊鏈發展</a:t>
            </a:r>
            <a:endParaRPr lang="zh-TW" altLang="en-US" dirty="0"/>
          </a:p>
        </p:txBody>
      </p:sp>
      <p:sp>
        <p:nvSpPr>
          <p:cNvPr id="3" name="內容版面配置區 2"/>
          <p:cNvSpPr>
            <a:spLocks noGrp="1"/>
          </p:cNvSpPr>
          <p:nvPr>
            <p:ph idx="1"/>
          </p:nvPr>
        </p:nvSpPr>
        <p:spPr>
          <a:xfrm>
            <a:off x="457200" y="1600200"/>
            <a:ext cx="8435280" cy="4525963"/>
          </a:xfrm>
        </p:spPr>
        <p:txBody>
          <a:bodyPr>
            <a:normAutofit fontScale="62500" lnSpcReduction="20000"/>
          </a:bodyPr>
          <a:lstStyle/>
          <a:p>
            <a:r>
              <a:rPr lang="zh-TW" altLang="en-US" dirty="0"/>
              <a:t>號稱史上最嚴格個資保護法的歐盟</a:t>
            </a:r>
            <a:r>
              <a:rPr lang="en-US" altLang="zh-TW" dirty="0"/>
              <a:t>GDPR</a:t>
            </a:r>
            <a:r>
              <a:rPr lang="zh-TW" altLang="en-US" dirty="0"/>
              <a:t>於</a:t>
            </a:r>
            <a:r>
              <a:rPr lang="en-US" altLang="zh-TW" dirty="0"/>
              <a:t>2018</a:t>
            </a:r>
            <a:r>
              <a:rPr lang="zh-TW" altLang="en-US" dirty="0"/>
              <a:t>年上路。 </a:t>
            </a:r>
            <a:endParaRPr lang="en-US" altLang="zh-TW" dirty="0" smtClean="0"/>
          </a:p>
          <a:p>
            <a:endParaRPr lang="en-US" altLang="zh-TW" dirty="0" smtClean="0"/>
          </a:p>
          <a:p>
            <a:r>
              <a:rPr lang="en-US" altLang="zh-TW" dirty="0" smtClean="0"/>
              <a:t>2008</a:t>
            </a:r>
            <a:r>
              <a:rPr lang="zh-TW" altLang="en-US" dirty="0"/>
              <a:t>年</a:t>
            </a:r>
            <a:r>
              <a:rPr lang="en-US" altLang="zh-TW" dirty="0"/>
              <a:t>9</a:t>
            </a:r>
            <a:r>
              <a:rPr lang="zh-TW" altLang="en-US" dirty="0"/>
              <a:t>月，以雷曼兄弟（</a:t>
            </a:r>
            <a:r>
              <a:rPr lang="en-US" altLang="zh-TW" dirty="0"/>
              <a:t>Lehman Brothers Holdings Inc.</a:t>
            </a:r>
            <a:r>
              <a:rPr lang="zh-TW" altLang="en-US" dirty="0"/>
              <a:t>）倒閉為開端，金融海嘯在美國爆發並向全世界蔓延。為應付危機，各國政府採取量化寬鬆等措施，救助由於自身過失而陷入危機的大型金融機構。這些措施帶來了廣泛的質疑，並一度引發了「佔領華爾街」運動，各界對政府的信心開始動搖</a:t>
            </a:r>
            <a:r>
              <a:rPr lang="zh-TW" altLang="en-US" dirty="0" smtClean="0"/>
              <a:t>。</a:t>
            </a:r>
            <a:endParaRPr lang="en-US" altLang="zh-TW" dirty="0" smtClean="0"/>
          </a:p>
          <a:p>
            <a:pPr marL="0" indent="0">
              <a:buNone/>
            </a:pPr>
            <a:endParaRPr lang="en-US" altLang="zh-TW" dirty="0" smtClean="0"/>
          </a:p>
          <a:p>
            <a:r>
              <a:rPr lang="zh-TW" altLang="en-US" dirty="0" smtClean="0"/>
              <a:t>中</a:t>
            </a:r>
            <a:r>
              <a:rPr lang="zh-TW" altLang="en-US" dirty="0"/>
              <a:t>本聰</a:t>
            </a:r>
            <a:r>
              <a:rPr lang="en-US" altLang="zh-TW" dirty="0"/>
              <a:t>(2008)</a:t>
            </a:r>
            <a:r>
              <a:rPr lang="zh-TW" altLang="en-US" dirty="0"/>
              <a:t> 發表了一篇名為</a:t>
            </a:r>
            <a:r>
              <a:rPr lang="en-US" altLang="zh-TW" dirty="0"/>
              <a:t>《</a:t>
            </a:r>
            <a:r>
              <a:rPr lang="zh-TW" altLang="en-US" dirty="0"/>
              <a:t>比特幣：一種對等式的電子現金系統</a:t>
            </a:r>
            <a:r>
              <a:rPr lang="en-US" altLang="zh-TW" dirty="0"/>
              <a:t>》</a:t>
            </a:r>
            <a:endParaRPr lang="zh-TW" altLang="en-US" dirty="0"/>
          </a:p>
          <a:p>
            <a:endParaRPr lang="en-US" altLang="zh-TW" dirty="0" smtClean="0"/>
          </a:p>
          <a:p>
            <a:r>
              <a:rPr lang="en-US" altLang="zh-TW" dirty="0"/>
              <a:t>Bill Gates (1994) Said </a:t>
            </a:r>
            <a:r>
              <a:rPr lang="en-US" altLang="zh-TW" dirty="0" smtClean="0"/>
              <a:t>That</a:t>
            </a:r>
            <a:r>
              <a:rPr lang="zh-TW" altLang="en-US" dirty="0" smtClean="0"/>
              <a:t> </a:t>
            </a:r>
            <a:r>
              <a:rPr lang="en-US" altLang="zh-TW" dirty="0" smtClean="0"/>
              <a:t> </a:t>
            </a:r>
            <a:r>
              <a:rPr lang="en-US" altLang="zh-TW" b="1" dirty="0">
                <a:solidFill>
                  <a:srgbClr val="FF0000"/>
                </a:solidFill>
              </a:rPr>
              <a:t>'Banking Is Necessary, Banks Are Not</a:t>
            </a:r>
            <a:r>
              <a:rPr lang="en-US" altLang="zh-TW" dirty="0"/>
              <a:t>' . </a:t>
            </a:r>
          </a:p>
          <a:p>
            <a:endParaRPr lang="en-US" altLang="zh-TW" dirty="0"/>
          </a:p>
          <a:p>
            <a:r>
              <a:rPr lang="zh-TW" altLang="en-US" dirty="0" smtClean="0"/>
              <a:t>馬雲</a:t>
            </a:r>
            <a:r>
              <a:rPr lang="en-US" altLang="zh-TW" dirty="0" smtClean="0"/>
              <a:t>(2018)</a:t>
            </a:r>
            <a:r>
              <a:rPr lang="zh-TW" altLang="en-US" dirty="0"/>
              <a:t> </a:t>
            </a:r>
            <a:r>
              <a:rPr lang="zh-TW" altLang="en-US" dirty="0" smtClean="0"/>
              <a:t>主張</a:t>
            </a:r>
            <a:r>
              <a:rPr lang="zh-TW" altLang="en-US" dirty="0"/>
              <a:t>不應奢望以投資區塊鏈來一夕致富，比特幣是</a:t>
            </a:r>
            <a:r>
              <a:rPr lang="zh-TW" altLang="en-US" dirty="0" smtClean="0"/>
              <a:t>泡沫。</a:t>
            </a:r>
            <a:r>
              <a:rPr lang="zh-TW" altLang="en-US" dirty="0"/>
              <a:t>他強調，投資區塊鏈技術是為了</a:t>
            </a:r>
            <a:r>
              <a:rPr lang="zh-TW" altLang="en-US" b="1" dirty="0">
                <a:solidFill>
                  <a:srgbClr val="FF0000"/>
                </a:solidFill>
              </a:rPr>
              <a:t>解決數據隱私、安全和可持續性問題</a:t>
            </a:r>
            <a:r>
              <a:rPr lang="zh-TW" altLang="en-US" dirty="0"/>
              <a:t>，並不是一種投機的標的。比特幣是區塊鏈技術的第一個應用，但現在區塊鏈不只是比特幣</a:t>
            </a:r>
            <a:r>
              <a:rPr lang="zh-TW" altLang="en-US" dirty="0" smtClean="0"/>
              <a:t>。</a:t>
            </a:r>
            <a:endParaRPr lang="en-US" altLang="zh-TW" dirty="0" smtClean="0"/>
          </a:p>
          <a:p>
            <a:endParaRPr lang="en-US" altLang="zh-TW" dirty="0"/>
          </a:p>
          <a:p>
            <a:endParaRPr lang="en-US" altLang="zh-TW" dirty="0" smtClean="0"/>
          </a:p>
          <a:p>
            <a:endParaRPr lang="en-US" altLang="zh-TW"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33</a:t>
            </a:fld>
            <a:endParaRPr lang="zh-TW" altLang="en-US"/>
          </a:p>
        </p:txBody>
      </p:sp>
    </p:spTree>
    <p:extLst>
      <p:ext uri="{BB962C8B-B14F-4D97-AF65-F5344CB8AC3E}">
        <p14:creationId xmlns:p14="http://schemas.microsoft.com/office/powerpoint/2010/main" val="31362709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34</a:t>
            </a:fld>
            <a:endParaRPr lang="zh-TW" altLang="en-US"/>
          </a:p>
        </p:txBody>
      </p:sp>
      <p:sp>
        <p:nvSpPr>
          <p:cNvPr id="3" name="矩形 2"/>
          <p:cNvSpPr/>
          <p:nvPr/>
        </p:nvSpPr>
        <p:spPr>
          <a:xfrm>
            <a:off x="1187624" y="5225653"/>
            <a:ext cx="6984776" cy="923330"/>
          </a:xfrm>
          <a:prstGeom prst="rect">
            <a:avLst/>
          </a:prstGeom>
        </p:spPr>
        <p:txBody>
          <a:bodyPr wrap="square">
            <a:spAutoFit/>
          </a:bodyPr>
          <a:lstStyle/>
          <a:p>
            <a:r>
              <a:rPr lang="en-US" altLang="zh-TW" dirty="0"/>
              <a:t>《</a:t>
            </a:r>
            <a:r>
              <a:rPr lang="zh-TW" altLang="en-US" dirty="0"/>
              <a:t>大賣空</a:t>
            </a:r>
            <a:r>
              <a:rPr lang="en-US" altLang="zh-TW" dirty="0"/>
              <a:t>》</a:t>
            </a:r>
            <a:r>
              <a:rPr lang="zh-TW" altLang="en-US" dirty="0"/>
              <a:t>是一部</a:t>
            </a:r>
            <a:r>
              <a:rPr lang="en-US" altLang="zh-TW" dirty="0"/>
              <a:t>2015</a:t>
            </a:r>
            <a:r>
              <a:rPr lang="zh-TW" altLang="en-US" dirty="0"/>
              <a:t>年美國劇情片，是亞當</a:t>
            </a:r>
            <a:r>
              <a:rPr lang="en-US" altLang="zh-TW" dirty="0"/>
              <a:t>·</a:t>
            </a:r>
            <a:r>
              <a:rPr lang="zh-TW" altLang="en-US" dirty="0"/>
              <a:t>麥凱執導並和查爾斯</a:t>
            </a:r>
            <a:r>
              <a:rPr lang="en-US" altLang="zh-TW" dirty="0"/>
              <a:t>·</a:t>
            </a:r>
            <a:r>
              <a:rPr lang="zh-TW" altLang="en-US" dirty="0"/>
              <a:t>蘭道夫共同編劇。改編自麥可</a:t>
            </a:r>
            <a:r>
              <a:rPr lang="en-US" altLang="zh-TW" dirty="0"/>
              <a:t>·</a:t>
            </a:r>
            <a:r>
              <a:rPr lang="zh-TW" altLang="en-US" dirty="0"/>
              <a:t>路易斯的</a:t>
            </a:r>
            <a:r>
              <a:rPr lang="en-US" altLang="zh-TW" dirty="0"/>
              <a:t>2010</a:t>
            </a:r>
            <a:r>
              <a:rPr lang="zh-TW" altLang="en-US" dirty="0"/>
              <a:t>年同名書籍，主要描述</a:t>
            </a:r>
            <a:r>
              <a:rPr lang="en-US" altLang="zh-TW" dirty="0"/>
              <a:t>2007</a:t>
            </a:r>
            <a:r>
              <a:rPr lang="zh-TW" altLang="en-US" dirty="0"/>
              <a:t>年</a:t>
            </a:r>
            <a:r>
              <a:rPr lang="en-US" altLang="zh-TW" dirty="0"/>
              <a:t>–2008</a:t>
            </a:r>
            <a:r>
              <a:rPr lang="zh-TW" altLang="en-US" dirty="0"/>
              <a:t>年環球金融危機和泡沫經濟時期所發生的</a:t>
            </a:r>
            <a:r>
              <a:rPr lang="zh-TW" altLang="en-US" dirty="0" smtClean="0"/>
              <a:t>故事。</a:t>
            </a:r>
            <a:r>
              <a:rPr lang="en-US" altLang="zh-TW" b="1" u="sng" dirty="0" smtClean="0">
                <a:solidFill>
                  <a:schemeClr val="tx2">
                    <a:lumMod val="75000"/>
                  </a:schemeClr>
                </a:solidFill>
                <a:effectLst>
                  <a:outerShdw blurRad="38100" dist="38100" dir="2700000" algn="tl">
                    <a:srgbClr val="000000">
                      <a:alpha val="43137"/>
                    </a:srgbClr>
                  </a:outerShdw>
                </a:effectLst>
              </a:rPr>
              <a:t>(</a:t>
            </a:r>
            <a:r>
              <a:rPr lang="zh-TW" altLang="en-US" b="1" u="sng" dirty="0" smtClean="0">
                <a:solidFill>
                  <a:schemeClr val="tx2">
                    <a:lumMod val="75000"/>
                  </a:schemeClr>
                </a:solidFill>
                <a:effectLst>
                  <a:outerShdw blurRad="38100" dist="38100" dir="2700000" algn="tl">
                    <a:srgbClr val="000000">
                      <a:alpha val="43137"/>
                    </a:srgbClr>
                  </a:outerShdw>
                </a:effectLst>
              </a:rPr>
              <a:t>影片</a:t>
            </a:r>
            <a:r>
              <a:rPr lang="en-US" altLang="zh-TW" b="1" u="sng" dirty="0" smtClean="0">
                <a:solidFill>
                  <a:schemeClr val="tx2">
                    <a:lumMod val="75000"/>
                  </a:schemeClr>
                </a:solidFill>
                <a:effectLst>
                  <a:outerShdw blurRad="38100" dist="38100" dir="2700000" algn="tl">
                    <a:srgbClr val="000000">
                      <a:alpha val="43137"/>
                    </a:srgbClr>
                  </a:outerShdw>
                </a:effectLst>
              </a:rPr>
              <a:t>1</a:t>
            </a:r>
            <a:r>
              <a:rPr lang="en-US" altLang="zh-TW" b="1" dirty="0" smtClean="0"/>
              <a:t>)</a:t>
            </a:r>
            <a:endParaRPr lang="zh-TW" alt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39" y="692696"/>
            <a:ext cx="6480719"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5352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7283" y="5469031"/>
            <a:ext cx="7920880" cy="1200329"/>
          </a:xfrm>
          <a:prstGeom prst="rect">
            <a:avLst/>
          </a:prstGeom>
        </p:spPr>
        <p:txBody>
          <a:bodyPr wrap="square">
            <a:spAutoFit/>
          </a:bodyPr>
          <a:lstStyle/>
          <a:p>
            <a:r>
              <a:rPr lang="zh-TW" altLang="en-US" dirty="0"/>
              <a:t>肆虐全球的想哭（</a:t>
            </a:r>
            <a:r>
              <a:rPr lang="en-US" altLang="zh-TW" dirty="0" err="1"/>
              <a:t>WannaCry</a:t>
            </a:r>
            <a:r>
              <a:rPr lang="zh-TW" altLang="en-US" dirty="0"/>
              <a:t>）勒索</a:t>
            </a:r>
            <a:r>
              <a:rPr lang="zh-TW" altLang="en-US" dirty="0" smtClean="0"/>
              <a:t>蠕蟲已經</a:t>
            </a:r>
            <a:r>
              <a:rPr lang="zh-TW" altLang="en-US" dirty="0"/>
              <a:t>不再是勒索病毒，而是勒索蠕蟲，因為它</a:t>
            </a:r>
            <a:r>
              <a:rPr lang="zh-TW" altLang="en-US" dirty="0" smtClean="0"/>
              <a:t>採用</a:t>
            </a:r>
            <a:r>
              <a:rPr lang="en-US" altLang="zh-TW" dirty="0" err="1" smtClean="0"/>
              <a:t>EternalBlue</a:t>
            </a:r>
            <a:r>
              <a:rPr lang="zh-TW" altLang="en-US" dirty="0"/>
              <a:t>攻擊武器，專門透過</a:t>
            </a:r>
            <a:r>
              <a:rPr lang="en-US" altLang="zh-TW" dirty="0"/>
              <a:t>Windows</a:t>
            </a:r>
            <a:r>
              <a:rPr lang="zh-TW" altLang="en-US" dirty="0"/>
              <a:t>作業系統</a:t>
            </a:r>
            <a:r>
              <a:rPr lang="en-US" altLang="zh-TW" dirty="0"/>
              <a:t>SMB</a:t>
            </a:r>
            <a:r>
              <a:rPr lang="zh-TW" altLang="en-US" dirty="0"/>
              <a:t>服務所採用的</a:t>
            </a:r>
            <a:r>
              <a:rPr lang="en-US" altLang="zh-TW" dirty="0"/>
              <a:t>445</a:t>
            </a:r>
            <a:r>
              <a:rPr lang="zh-TW" altLang="en-US" dirty="0"/>
              <a:t>埠，掃描網路上已開啟</a:t>
            </a:r>
            <a:r>
              <a:rPr lang="en-US" altLang="zh-TW" dirty="0"/>
              <a:t>445</a:t>
            </a:r>
            <a:r>
              <a:rPr lang="zh-TW" altLang="en-US" dirty="0"/>
              <a:t>埠的</a:t>
            </a:r>
            <a:r>
              <a:rPr lang="en-US" altLang="zh-TW" dirty="0"/>
              <a:t>Windows</a:t>
            </a:r>
            <a:r>
              <a:rPr lang="zh-TW" altLang="en-US" dirty="0"/>
              <a:t>電腦，自動進行水平式攻擊。勒索蠕蟲由一臺電腦感染另一臺，災情如野火燎原般迅速擴散，非常慘烈。</a:t>
            </a:r>
          </a:p>
        </p:txBody>
      </p:sp>
      <p:sp>
        <p:nvSpPr>
          <p:cNvPr id="3" name="矩形 2"/>
          <p:cNvSpPr/>
          <p:nvPr/>
        </p:nvSpPr>
        <p:spPr>
          <a:xfrm>
            <a:off x="395536" y="264300"/>
            <a:ext cx="8174062" cy="923330"/>
          </a:xfrm>
          <a:prstGeom prst="rect">
            <a:avLst/>
          </a:prstGeom>
        </p:spPr>
        <p:txBody>
          <a:bodyPr wrap="square">
            <a:spAutoFit/>
          </a:bodyPr>
          <a:lstStyle/>
          <a:p>
            <a:r>
              <a:rPr lang="zh-TW" altLang="en-US" dirty="0"/>
              <a:t>全球微軟用戶陸續傳出遭電腦病毒「</a:t>
            </a:r>
            <a:r>
              <a:rPr lang="en-US" altLang="zh-TW" dirty="0" err="1"/>
              <a:t>WannaCry</a:t>
            </a:r>
            <a:r>
              <a:rPr lang="zh-TW" altLang="en-US" dirty="0"/>
              <a:t>」勒索的事件，台灣更</a:t>
            </a:r>
            <a:r>
              <a:rPr lang="zh-TW" altLang="en-US" dirty="0" smtClean="0"/>
              <a:t>是重</a:t>
            </a:r>
            <a:r>
              <a:rPr lang="zh-TW" altLang="en-US" dirty="0"/>
              <a:t>災區之一。在已知的案例中，「</a:t>
            </a:r>
            <a:r>
              <a:rPr lang="en-US" altLang="zh-TW" dirty="0" err="1"/>
              <a:t>WannaCry</a:t>
            </a:r>
            <a:r>
              <a:rPr lang="zh-TW" altLang="en-US" dirty="0"/>
              <a:t>」主要是透過微軟程式的漏洞，對受害者電腦進行加密，使其無法開啟檔案</a:t>
            </a:r>
            <a:r>
              <a:rPr lang="zh-TW" altLang="en-US" dirty="0" smtClean="0"/>
              <a:t>，</a:t>
            </a:r>
            <a:r>
              <a:rPr lang="zh-TW" altLang="en-US" b="1" dirty="0" smtClean="0">
                <a:solidFill>
                  <a:srgbClr val="FF0000"/>
                </a:solidFill>
              </a:rPr>
              <a:t>向</a:t>
            </a:r>
            <a:r>
              <a:rPr lang="zh-TW" altLang="en-US" b="1" dirty="0">
                <a:solidFill>
                  <a:srgbClr val="FF0000"/>
                </a:solidFill>
              </a:rPr>
              <a:t>受害者</a:t>
            </a:r>
            <a:r>
              <a:rPr lang="zh-TW" altLang="en-US" b="1" dirty="0" smtClean="0">
                <a:solidFill>
                  <a:srgbClr val="FF0000"/>
                </a:solidFill>
              </a:rPr>
              <a:t>勒索比</a:t>
            </a:r>
            <a:r>
              <a:rPr lang="zh-TW" altLang="en-US" b="1" dirty="0">
                <a:solidFill>
                  <a:srgbClr val="FF0000"/>
                </a:solidFill>
              </a:rPr>
              <a:t>特幣（</a:t>
            </a:r>
            <a:r>
              <a:rPr lang="en-US" altLang="zh-TW" b="1" dirty="0" err="1">
                <a:solidFill>
                  <a:srgbClr val="FF0000"/>
                </a:solidFill>
              </a:rPr>
              <a:t>BitCoin</a:t>
            </a:r>
            <a:r>
              <a:rPr lang="zh-TW" altLang="en-US" b="1" dirty="0" smtClean="0">
                <a:solidFill>
                  <a:srgbClr val="FF0000"/>
                </a:solidFill>
              </a:rPr>
              <a:t>）</a:t>
            </a:r>
            <a:r>
              <a:rPr lang="zh-TW" altLang="en-US" dirty="0" smtClean="0"/>
              <a:t>。</a:t>
            </a: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412776"/>
            <a:ext cx="5292480"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9185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799169" y="6160219"/>
            <a:ext cx="7715200" cy="365125"/>
          </a:xfrm>
        </p:spPr>
        <p:txBody>
          <a:bodyPr/>
          <a:lstStyle/>
          <a:p>
            <a:r>
              <a:rPr lang="zh-TW" altLang="en-US" sz="1400" dirty="0" smtClean="0">
                <a:solidFill>
                  <a:srgbClr val="FF0000"/>
                </a:solidFill>
              </a:rPr>
              <a:t>資料來源 </a:t>
            </a:r>
            <a:r>
              <a:rPr lang="en-US" altLang="zh-TW" sz="1400" dirty="0" smtClean="0">
                <a:solidFill>
                  <a:srgbClr val="FF0000"/>
                </a:solidFill>
              </a:rPr>
              <a:t>:</a:t>
            </a:r>
            <a:r>
              <a:rPr lang="zh-TW" altLang="en-US" sz="1400" dirty="0">
                <a:solidFill>
                  <a:schemeClr val="tx1"/>
                </a:solidFill>
              </a:rPr>
              <a:t>杜宏毅 臺灣網路認證公司 策略長 </a:t>
            </a:r>
            <a:r>
              <a:rPr lang="en-US" altLang="zh-TW" sz="1400" dirty="0">
                <a:solidFill>
                  <a:schemeClr val="tx1"/>
                </a:solidFill>
              </a:rPr>
              <a:t>, </a:t>
            </a:r>
            <a:r>
              <a:rPr lang="zh-TW" altLang="en-US" sz="1400" dirty="0">
                <a:solidFill>
                  <a:schemeClr val="tx1"/>
                </a:solidFill>
              </a:rPr>
              <a:t>從 </a:t>
            </a:r>
            <a:r>
              <a:rPr lang="en-US" altLang="zh-TW" sz="1400" dirty="0" err="1">
                <a:solidFill>
                  <a:schemeClr val="tx1"/>
                </a:solidFill>
              </a:rPr>
              <a:t>Blockchain</a:t>
            </a:r>
            <a:r>
              <a:rPr lang="en-US" altLang="zh-TW" sz="1400" dirty="0">
                <a:solidFill>
                  <a:schemeClr val="tx1"/>
                </a:solidFill>
              </a:rPr>
              <a:t> </a:t>
            </a:r>
            <a:r>
              <a:rPr lang="zh-TW" altLang="en-US" sz="1400" dirty="0">
                <a:solidFill>
                  <a:schemeClr val="tx1"/>
                </a:solidFill>
              </a:rPr>
              <a:t>的原始</a:t>
            </a:r>
            <a:r>
              <a:rPr lang="zh-TW" altLang="en-US" sz="1400" dirty="0" smtClean="0">
                <a:solidFill>
                  <a:schemeClr val="tx1"/>
                </a:solidFill>
              </a:rPr>
              <a:t>理念 看</a:t>
            </a:r>
            <a:r>
              <a:rPr lang="zh-TW" altLang="en-US" sz="1400" dirty="0">
                <a:solidFill>
                  <a:schemeClr val="tx1"/>
                </a:solidFill>
              </a:rPr>
              <a:t>未來的發展趨勢</a:t>
            </a:r>
          </a:p>
        </p:txBody>
      </p:sp>
      <p:sp>
        <p:nvSpPr>
          <p:cNvPr id="5" name="文字方塊 4"/>
          <p:cNvSpPr txBox="1"/>
          <p:nvPr/>
        </p:nvSpPr>
        <p:spPr>
          <a:xfrm>
            <a:off x="611560" y="548680"/>
            <a:ext cx="8054769" cy="646331"/>
          </a:xfrm>
          <a:prstGeom prst="rect">
            <a:avLst/>
          </a:prstGeom>
          <a:noFill/>
        </p:spPr>
        <p:txBody>
          <a:bodyPr wrap="none" rtlCol="0">
            <a:spAutoFit/>
          </a:bodyPr>
          <a:lstStyle/>
          <a:p>
            <a:pPr>
              <a:lnSpc>
                <a:spcPct val="150000"/>
              </a:lnSpc>
            </a:pPr>
            <a:r>
              <a:rPr lang="zh-TW" altLang="en-US" sz="2400" dirty="0" smtClean="0">
                <a:solidFill>
                  <a:srgbClr val="C00000"/>
                </a:solidFill>
                <a:ea typeface="標楷體" panose="03000509000000000000" pitchFamily="65" charset="-120"/>
                <a:cs typeface="Arial" panose="020B0604020202020204" pitchFamily="34" charset="0"/>
              </a:rPr>
              <a:t>如果</a:t>
            </a:r>
            <a:r>
              <a:rPr lang="zh-TW" altLang="en-US" sz="2400" dirty="0" smtClean="0">
                <a:ea typeface="標楷體" panose="03000509000000000000" pitchFamily="65" charset="-120"/>
                <a:cs typeface="Arial" panose="020B0604020202020204" pitchFamily="34" charset="0"/>
              </a:rPr>
              <a:t> 區塊鏈</a:t>
            </a:r>
            <a:r>
              <a:rPr lang="en-US" altLang="zh-TW" sz="2400" dirty="0" err="1" smtClean="0">
                <a:ea typeface="標楷體" panose="03000509000000000000" pitchFamily="65" charset="-120"/>
                <a:cs typeface="Arial" panose="020B0604020202020204" pitchFamily="34" charset="0"/>
              </a:rPr>
              <a:t>Blockchain</a:t>
            </a:r>
            <a:r>
              <a:rPr lang="en-US" altLang="zh-TW" sz="2400" dirty="0" smtClean="0">
                <a:ea typeface="標楷體" panose="03000509000000000000" pitchFamily="65" charset="-120"/>
                <a:cs typeface="Arial" panose="020B0604020202020204" pitchFamily="34" charset="0"/>
              </a:rPr>
              <a:t> </a:t>
            </a:r>
            <a:r>
              <a:rPr lang="zh-TW" altLang="en-US" sz="2400" dirty="0" smtClean="0">
                <a:ea typeface="標楷體" panose="03000509000000000000" pitchFamily="65" charset="-120"/>
                <a:cs typeface="Arial" panose="020B0604020202020204" pitchFamily="34" charset="0"/>
              </a:rPr>
              <a:t>真的是一個信賴機器 </a:t>
            </a:r>
            <a:r>
              <a:rPr lang="en-US" altLang="zh-TW" sz="2400" b="1" i="1" dirty="0" smtClean="0">
                <a:solidFill>
                  <a:srgbClr val="C00000"/>
                </a:solidFill>
                <a:ea typeface="標楷體" panose="03000509000000000000" pitchFamily="65" charset="-120"/>
                <a:cs typeface="Arial" panose="020B0604020202020204" pitchFamily="34" charset="0"/>
              </a:rPr>
              <a:t>Trust</a:t>
            </a:r>
            <a:r>
              <a:rPr lang="zh-TW" altLang="en-US" sz="2400" b="1" i="1" dirty="0" smtClean="0">
                <a:solidFill>
                  <a:srgbClr val="C00000"/>
                </a:solidFill>
                <a:ea typeface="標楷體" panose="03000509000000000000" pitchFamily="65" charset="-120"/>
                <a:cs typeface="Arial" panose="020B0604020202020204" pitchFamily="34" charset="0"/>
              </a:rPr>
              <a:t> </a:t>
            </a:r>
            <a:r>
              <a:rPr lang="en-US" altLang="zh-TW" sz="2400" b="1" i="1" dirty="0" smtClean="0">
                <a:solidFill>
                  <a:srgbClr val="C00000"/>
                </a:solidFill>
                <a:ea typeface="標楷體" panose="03000509000000000000" pitchFamily="65" charset="-120"/>
                <a:cs typeface="Arial" panose="020B0604020202020204" pitchFamily="34" charset="0"/>
              </a:rPr>
              <a:t>Machine</a:t>
            </a:r>
            <a:endParaRPr lang="zh-TW" altLang="en-US" sz="2400" b="1" i="1" dirty="0">
              <a:solidFill>
                <a:srgbClr val="C00000"/>
              </a:solidFill>
              <a:ea typeface="標楷體" panose="03000509000000000000" pitchFamily="65" charset="-120"/>
              <a:cs typeface="Arial" panose="020B0604020202020204" pitchFamily="34" charset="0"/>
            </a:endParaRPr>
          </a:p>
        </p:txBody>
      </p:sp>
      <p:sp>
        <p:nvSpPr>
          <p:cNvPr id="6" name="文字方塊 5"/>
          <p:cNvSpPr txBox="1"/>
          <p:nvPr/>
        </p:nvSpPr>
        <p:spPr>
          <a:xfrm>
            <a:off x="631812" y="1412776"/>
            <a:ext cx="5228163" cy="2492990"/>
          </a:xfrm>
          <a:prstGeom prst="rect">
            <a:avLst/>
          </a:prstGeom>
          <a:noFill/>
        </p:spPr>
        <p:txBody>
          <a:bodyPr wrap="none" rtlCol="0">
            <a:spAutoFit/>
          </a:bodyPr>
          <a:lstStyle/>
          <a:p>
            <a:pPr>
              <a:lnSpc>
                <a:spcPct val="150000"/>
              </a:lnSpc>
            </a:pPr>
            <a:r>
              <a:rPr lang="zh-TW" altLang="en-US" sz="2000" dirty="0" smtClean="0">
                <a:ea typeface="標楷體" panose="03000509000000000000" pitchFamily="65" charset="-120"/>
                <a:cs typeface="Arial" panose="020B0604020202020204" pitchFamily="34" charset="0"/>
              </a:rPr>
              <a:t>為什麼在金融服務的</a:t>
            </a:r>
            <a:r>
              <a:rPr lang="zh-TW" altLang="en-US" sz="2400" dirty="0" smtClean="0">
                <a:solidFill>
                  <a:srgbClr val="C00000"/>
                </a:solidFill>
                <a:ea typeface="標楷體" panose="03000509000000000000" pitchFamily="65" charset="-120"/>
                <a:cs typeface="Arial" panose="020B0604020202020204" pitchFamily="34" charset="0"/>
              </a:rPr>
              <a:t>實務上</a:t>
            </a:r>
            <a:r>
              <a:rPr lang="en-US" altLang="zh-TW" sz="2000" dirty="0" smtClean="0">
                <a:ea typeface="標楷體" panose="03000509000000000000" pitchFamily="65" charset="-120"/>
                <a:cs typeface="Arial" panose="020B0604020202020204" pitchFamily="34" charset="0"/>
              </a:rPr>
              <a:t>, </a:t>
            </a:r>
            <a:r>
              <a:rPr lang="zh-TW" altLang="en-US" sz="2000" dirty="0" smtClean="0">
                <a:ea typeface="標楷體" panose="03000509000000000000" pitchFamily="65" charset="-120"/>
                <a:cs typeface="Arial" panose="020B0604020202020204" pitchFamily="34" charset="0"/>
              </a:rPr>
              <a:t>我們還會</a:t>
            </a:r>
            <a:r>
              <a:rPr lang="zh-TW" altLang="en-US" sz="2000" dirty="0">
                <a:ea typeface="標楷體" panose="03000509000000000000" pitchFamily="65" charset="-120"/>
                <a:cs typeface="Arial" panose="020B0604020202020204" pitchFamily="34" charset="0"/>
              </a:rPr>
              <a:t>需要</a:t>
            </a:r>
            <a:endParaRPr lang="en-US" altLang="zh-TW" sz="2000" dirty="0" smtClean="0">
              <a:ea typeface="標楷體" panose="03000509000000000000" pitchFamily="65" charset="-120"/>
              <a:cs typeface="Arial" panose="020B0604020202020204" pitchFamily="34" charset="0"/>
            </a:endParaRPr>
          </a:p>
          <a:p>
            <a:pPr marL="342900" indent="-342900">
              <a:lnSpc>
                <a:spcPct val="150000"/>
              </a:lnSpc>
              <a:buFont typeface="+mj-lt"/>
              <a:buAutoNum type="arabicPeriod"/>
            </a:pPr>
            <a:r>
              <a:rPr lang="zh-TW" altLang="en-US" sz="2000" i="1" dirty="0" smtClean="0">
                <a:solidFill>
                  <a:srgbClr val="C00000"/>
                </a:solidFill>
                <a:latin typeface="Arial" panose="020B0604020202020204" pitchFamily="34" charset="0"/>
                <a:ea typeface="標楷體" panose="03000509000000000000" pitchFamily="65" charset="-120"/>
                <a:cs typeface="Arial" panose="020B0604020202020204" pitchFamily="34" charset="0"/>
              </a:rPr>
              <a:t> </a:t>
            </a:r>
            <a:r>
              <a:rPr lang="zh-TW" altLang="en-US" sz="2000" dirty="0" smtClean="0">
                <a:ea typeface="標楷體" panose="03000509000000000000" pitchFamily="65" charset="-120"/>
                <a:cs typeface="Arial" panose="020B0604020202020204" pitchFamily="34" charset="0"/>
              </a:rPr>
              <a:t>准許制 </a:t>
            </a:r>
            <a:r>
              <a:rPr lang="en-US" altLang="zh-TW" sz="2000" dirty="0" smtClean="0">
                <a:ea typeface="標楷體" panose="03000509000000000000" pitchFamily="65" charset="-120"/>
                <a:cs typeface="Arial" panose="020B0604020202020204" pitchFamily="34" charset="0"/>
              </a:rPr>
              <a:t>Permissioned Model</a:t>
            </a:r>
          </a:p>
          <a:p>
            <a:pPr marL="342900" indent="-342900">
              <a:lnSpc>
                <a:spcPct val="150000"/>
              </a:lnSpc>
              <a:buFont typeface="+mj-lt"/>
              <a:buAutoNum type="arabicPeriod"/>
            </a:pPr>
            <a:r>
              <a:rPr lang="zh-TW" altLang="en-US" sz="2000" i="1" dirty="0" smtClean="0">
                <a:solidFill>
                  <a:srgbClr val="C00000"/>
                </a:solidFill>
                <a:latin typeface="Arial" panose="020B0604020202020204" pitchFamily="34" charset="0"/>
                <a:ea typeface="標楷體" panose="03000509000000000000" pitchFamily="65" charset="-120"/>
                <a:cs typeface="Arial" panose="020B0604020202020204" pitchFamily="34" charset="0"/>
              </a:rPr>
              <a:t> </a:t>
            </a:r>
            <a:r>
              <a:rPr lang="zh-TW" altLang="en-US" sz="2000" dirty="0" smtClean="0">
                <a:ea typeface="標楷體" panose="03000509000000000000" pitchFamily="65" charset="-120"/>
                <a:cs typeface="Arial" panose="020B0604020202020204" pitchFamily="34" charset="0"/>
              </a:rPr>
              <a:t>實名制 </a:t>
            </a:r>
            <a:r>
              <a:rPr lang="en-US" altLang="zh-TW" sz="2000" dirty="0" smtClean="0">
                <a:ea typeface="標楷體" panose="03000509000000000000" pitchFamily="65" charset="-120"/>
                <a:cs typeface="Arial" panose="020B0604020202020204" pitchFamily="34" charset="0"/>
              </a:rPr>
              <a:t>Rea-name / Non-anonymous System</a:t>
            </a:r>
          </a:p>
          <a:p>
            <a:pPr marL="342900" indent="-342900">
              <a:lnSpc>
                <a:spcPct val="150000"/>
              </a:lnSpc>
              <a:buFont typeface="+mj-lt"/>
              <a:buAutoNum type="arabicPeriod"/>
            </a:pPr>
            <a:r>
              <a:rPr lang="zh-TW" altLang="en-US" sz="2000" i="1" dirty="0" smtClean="0">
                <a:solidFill>
                  <a:srgbClr val="C00000"/>
                </a:solidFill>
                <a:latin typeface="Arial" panose="020B0604020202020204" pitchFamily="34" charset="0"/>
                <a:ea typeface="標楷體" panose="03000509000000000000" pitchFamily="65" charset="-120"/>
                <a:cs typeface="Arial" panose="020B0604020202020204" pitchFamily="34" charset="0"/>
              </a:rPr>
              <a:t> </a:t>
            </a:r>
            <a:r>
              <a:rPr lang="zh-TW" altLang="en-US" sz="2000" dirty="0" smtClean="0">
                <a:ea typeface="標楷體" panose="03000509000000000000" pitchFamily="65" charset="-120"/>
                <a:cs typeface="Arial" panose="020B0604020202020204" pitchFamily="34" charset="0"/>
              </a:rPr>
              <a:t>法規尊崇 </a:t>
            </a:r>
            <a:r>
              <a:rPr lang="en-US" altLang="zh-TW" sz="2000" dirty="0" smtClean="0">
                <a:ea typeface="標楷體" panose="03000509000000000000" pitchFamily="65" charset="-120"/>
                <a:cs typeface="Arial" panose="020B0604020202020204" pitchFamily="34" charset="0"/>
              </a:rPr>
              <a:t>Regulatory Compliance</a:t>
            </a:r>
          </a:p>
          <a:p>
            <a:pPr marL="342900" indent="-342900">
              <a:lnSpc>
                <a:spcPct val="150000"/>
              </a:lnSpc>
              <a:buFont typeface="+mj-lt"/>
              <a:buAutoNum type="arabicPeriod"/>
            </a:pPr>
            <a:r>
              <a:rPr lang="zh-TW" altLang="en-US" sz="2000" i="1" dirty="0" smtClean="0">
                <a:solidFill>
                  <a:srgbClr val="C00000"/>
                </a:solidFill>
                <a:latin typeface="Arial" panose="020B0604020202020204" pitchFamily="34" charset="0"/>
                <a:ea typeface="標楷體" panose="03000509000000000000" pitchFamily="65" charset="-120"/>
                <a:cs typeface="Arial" panose="020B0604020202020204" pitchFamily="34" charset="0"/>
              </a:rPr>
              <a:t> </a:t>
            </a:r>
            <a:r>
              <a:rPr lang="zh-TW" altLang="en-US" sz="2000" dirty="0" smtClean="0">
                <a:ea typeface="標楷體" panose="03000509000000000000" pitchFamily="65" charset="-120"/>
                <a:cs typeface="Arial" panose="020B0604020202020204" pitchFamily="34" charset="0"/>
              </a:rPr>
              <a:t>究</a:t>
            </a:r>
            <a:r>
              <a:rPr lang="zh-TW" altLang="en-US" sz="2000" dirty="0">
                <a:ea typeface="標楷體" panose="03000509000000000000" pitchFamily="65" charset="-120"/>
                <a:cs typeface="Arial" panose="020B0604020202020204" pitchFamily="34" charset="0"/>
              </a:rPr>
              <a:t>責與</a:t>
            </a:r>
            <a:r>
              <a:rPr lang="zh-TW" altLang="en-US" sz="2000" dirty="0" smtClean="0">
                <a:ea typeface="標楷體" panose="03000509000000000000" pitchFamily="65" charset="-120"/>
                <a:cs typeface="Arial" panose="020B0604020202020204" pitchFamily="34" charset="0"/>
              </a:rPr>
              <a:t>賠償 </a:t>
            </a:r>
            <a:r>
              <a:rPr lang="en-US" altLang="zh-TW" sz="2000" dirty="0" smtClean="0">
                <a:ea typeface="標楷體" panose="03000509000000000000" pitchFamily="65" charset="-120"/>
                <a:cs typeface="Arial" panose="020B0604020202020204" pitchFamily="34" charset="0"/>
              </a:rPr>
              <a:t>Accountability &amp; Liability</a:t>
            </a:r>
          </a:p>
        </p:txBody>
      </p:sp>
      <p:sp>
        <p:nvSpPr>
          <p:cNvPr id="7" name="文字方塊 6"/>
          <p:cNvSpPr txBox="1"/>
          <p:nvPr/>
        </p:nvSpPr>
        <p:spPr>
          <a:xfrm>
            <a:off x="631812" y="4284106"/>
            <a:ext cx="2031325" cy="461665"/>
          </a:xfrm>
          <a:prstGeom prst="rect">
            <a:avLst/>
          </a:prstGeom>
          <a:noFill/>
        </p:spPr>
        <p:txBody>
          <a:bodyPr wrap="none" rtlCol="0">
            <a:spAutoFit/>
          </a:bodyPr>
          <a:lstStyle/>
          <a:p>
            <a:r>
              <a:rPr lang="zh-TW" altLang="en-US" sz="2400" dirty="0">
                <a:solidFill>
                  <a:srgbClr val="000099"/>
                </a:solidFill>
                <a:ea typeface="標楷體" panose="03000509000000000000" pitchFamily="65" charset="-120"/>
              </a:rPr>
              <a:t>只有兩種可能</a:t>
            </a:r>
          </a:p>
        </p:txBody>
      </p:sp>
      <p:sp>
        <p:nvSpPr>
          <p:cNvPr id="8" name="文字方塊 7"/>
          <p:cNvSpPr txBox="1"/>
          <p:nvPr/>
        </p:nvSpPr>
        <p:spPr>
          <a:xfrm>
            <a:off x="815193" y="5059597"/>
            <a:ext cx="3266087" cy="746358"/>
          </a:xfrm>
          <a:prstGeom prst="rect">
            <a:avLst/>
          </a:prstGeom>
          <a:noFill/>
        </p:spPr>
        <p:txBody>
          <a:bodyPr wrap="none" rtlCol="0">
            <a:spAutoFit/>
          </a:bodyPr>
          <a:lstStyle/>
          <a:p>
            <a:pPr>
              <a:spcBef>
                <a:spcPts val="300"/>
              </a:spcBef>
            </a:pPr>
            <a:r>
              <a:rPr lang="zh-TW" altLang="en-US" sz="2000" b="1" dirty="0" smtClean="0">
                <a:solidFill>
                  <a:srgbClr val="000099"/>
                </a:solidFill>
                <a:effectLst>
                  <a:outerShdw blurRad="38100" dist="38100" dir="2700000" algn="tl">
                    <a:srgbClr val="000000">
                      <a:alpha val="43137"/>
                    </a:srgbClr>
                  </a:outerShdw>
                </a:effectLst>
                <a:ea typeface="標楷體" panose="03000509000000000000" pitchFamily="65" charset="-120"/>
              </a:rPr>
              <a:t>可能一</a:t>
            </a:r>
            <a:r>
              <a:rPr lang="zh-TW" altLang="en-US" sz="2000" dirty="0" smtClean="0">
                <a:ea typeface="標楷體" panose="03000509000000000000" pitchFamily="65" charset="-120"/>
              </a:rPr>
              <a:t>：</a:t>
            </a:r>
            <a:r>
              <a:rPr lang="en-US" altLang="zh-TW" sz="2000" dirty="0" err="1" smtClean="0">
                <a:ea typeface="標楷體" panose="03000509000000000000" pitchFamily="65" charset="-120"/>
              </a:rPr>
              <a:t>Blockchain</a:t>
            </a:r>
            <a:r>
              <a:rPr lang="en-US" altLang="zh-TW" sz="2000" dirty="0" smtClean="0">
                <a:ea typeface="標楷體" panose="03000509000000000000" pitchFamily="65" charset="-120"/>
              </a:rPr>
              <a:t> </a:t>
            </a:r>
          </a:p>
          <a:p>
            <a:pPr>
              <a:spcBef>
                <a:spcPts val="300"/>
              </a:spcBef>
            </a:pPr>
            <a:r>
              <a:rPr lang="zh-TW" altLang="en-US" sz="2000" dirty="0" smtClean="0">
                <a:ea typeface="標楷體" panose="03000509000000000000" pitchFamily="65" charset="-120"/>
              </a:rPr>
              <a:t>根本不是一個 </a:t>
            </a:r>
            <a:r>
              <a:rPr lang="en-US" altLang="zh-TW" sz="2000" dirty="0" smtClean="0">
                <a:ea typeface="標楷體" panose="03000509000000000000" pitchFamily="65" charset="-120"/>
              </a:rPr>
              <a:t>Trust Machine</a:t>
            </a:r>
            <a:endParaRPr lang="zh-TW" altLang="en-US" sz="2000" dirty="0">
              <a:ea typeface="標楷體" panose="03000509000000000000" pitchFamily="65" charset="-120"/>
            </a:endParaRPr>
          </a:p>
        </p:txBody>
      </p:sp>
      <p:sp>
        <p:nvSpPr>
          <p:cNvPr id="9" name="文字方塊 8"/>
          <p:cNvSpPr txBox="1"/>
          <p:nvPr/>
        </p:nvSpPr>
        <p:spPr>
          <a:xfrm>
            <a:off x="4355976" y="5059597"/>
            <a:ext cx="4220322" cy="746358"/>
          </a:xfrm>
          <a:prstGeom prst="rect">
            <a:avLst/>
          </a:prstGeom>
          <a:noFill/>
        </p:spPr>
        <p:txBody>
          <a:bodyPr wrap="none" rtlCol="0">
            <a:spAutoFit/>
          </a:bodyPr>
          <a:lstStyle/>
          <a:p>
            <a:pPr>
              <a:spcBef>
                <a:spcPts val="300"/>
              </a:spcBef>
            </a:pPr>
            <a:r>
              <a:rPr lang="zh-TW" altLang="en-US" sz="2000" b="1" dirty="0" smtClean="0">
                <a:solidFill>
                  <a:srgbClr val="000099"/>
                </a:solidFill>
                <a:effectLst>
                  <a:outerShdw blurRad="38100" dist="38100" dir="2700000" algn="tl">
                    <a:srgbClr val="000000">
                      <a:alpha val="43137"/>
                    </a:srgbClr>
                  </a:outerShdw>
                </a:effectLst>
                <a:ea typeface="標楷體" panose="03000509000000000000" pitchFamily="65" charset="-120"/>
              </a:rPr>
              <a:t>可能二</a:t>
            </a:r>
            <a:r>
              <a:rPr lang="zh-TW" altLang="en-US" sz="2000" dirty="0" smtClean="0">
                <a:ea typeface="標楷體" panose="03000509000000000000" pitchFamily="65" charset="-120"/>
              </a:rPr>
              <a:t>：所謂 </a:t>
            </a:r>
            <a:r>
              <a:rPr lang="en-US" altLang="zh-TW" sz="2000" dirty="0" smtClean="0">
                <a:ea typeface="標楷體" panose="03000509000000000000" pitchFamily="65" charset="-120"/>
              </a:rPr>
              <a:t>Trust Machine</a:t>
            </a:r>
            <a:r>
              <a:rPr lang="zh-TW" altLang="en-US" sz="2000" dirty="0" smtClean="0">
                <a:ea typeface="標楷體" panose="03000509000000000000" pitchFamily="65" charset="-120"/>
              </a:rPr>
              <a:t> 的 </a:t>
            </a:r>
            <a:r>
              <a:rPr lang="en-US" altLang="zh-TW" sz="2000" dirty="0" smtClean="0">
                <a:ea typeface="標楷體" panose="03000509000000000000" pitchFamily="65" charset="-120"/>
              </a:rPr>
              <a:t>Trust,</a:t>
            </a:r>
          </a:p>
          <a:p>
            <a:pPr>
              <a:spcBef>
                <a:spcPts val="300"/>
              </a:spcBef>
            </a:pPr>
            <a:r>
              <a:rPr lang="zh-TW" altLang="en-US" sz="2000" dirty="0">
                <a:ea typeface="標楷體" panose="03000509000000000000" pitchFamily="65" charset="-120"/>
              </a:rPr>
              <a:t>並不包括這些我們所需要的 </a:t>
            </a:r>
            <a:r>
              <a:rPr lang="en-US" altLang="zh-TW" sz="2000" dirty="0" smtClean="0">
                <a:ea typeface="標楷體" panose="03000509000000000000" pitchFamily="65" charset="-120"/>
              </a:rPr>
              <a:t>Trust</a:t>
            </a:r>
            <a:endParaRPr lang="zh-TW" altLang="en-US" sz="2000" dirty="0">
              <a:ea typeface="標楷體" panose="03000509000000000000" pitchFamily="65" charset="-120"/>
            </a:endParaRPr>
          </a:p>
        </p:txBody>
      </p:sp>
      <p:sp>
        <p:nvSpPr>
          <p:cNvPr id="10" name="圓角矩形 9"/>
          <p:cNvSpPr/>
          <p:nvPr/>
        </p:nvSpPr>
        <p:spPr>
          <a:xfrm>
            <a:off x="539552" y="2046780"/>
            <a:ext cx="5472608" cy="1844918"/>
          </a:xfrm>
          <a:prstGeom prst="roundRect">
            <a:avLst>
              <a:gd name="adj" fmla="val 9042"/>
            </a:avLst>
          </a:prstGeom>
          <a:noFill/>
          <a:ln>
            <a:solidFill>
              <a:srgbClr val="000099"/>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rot="16200000">
            <a:off x="4309658" y="4216592"/>
            <a:ext cx="792088" cy="596691"/>
          </a:xfrm>
          <a:prstGeom prst="stripedRightArrow">
            <a:avLst>
              <a:gd name="adj1" fmla="val 50000"/>
              <a:gd name="adj2" fmla="val 73576"/>
            </a:avLst>
          </a:prstGeom>
          <a:solidFill>
            <a:srgbClr val="000099"/>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7105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2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par>
                          <p:cTn id="38" fill="hold">
                            <p:stCondLst>
                              <p:cond delay="1500"/>
                            </p:stCondLst>
                            <p:childTnLst>
                              <p:par>
                                <p:cTn id="39" presetID="22" presetClass="entr" presetSubtype="2"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right)">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建立信賴機器</a:t>
            </a:r>
            <a:endParaRPr lang="zh-TW" altLang="en-US" dirty="0"/>
          </a:p>
        </p:txBody>
      </p:sp>
      <p:sp>
        <p:nvSpPr>
          <p:cNvPr id="3" name="內容版面配置區 2"/>
          <p:cNvSpPr>
            <a:spLocks noGrp="1"/>
          </p:cNvSpPr>
          <p:nvPr>
            <p:ph idx="1"/>
          </p:nvPr>
        </p:nvSpPr>
        <p:spPr/>
        <p:txBody>
          <a:bodyPr/>
          <a:lstStyle/>
          <a:p>
            <a:r>
              <a:rPr lang="zh-TW" altLang="en-US" dirty="0"/>
              <a:t>傳統上人類使用</a:t>
            </a:r>
            <a:r>
              <a:rPr lang="zh-TW" altLang="en-US" dirty="0" smtClean="0"/>
              <a:t>制度，例如</a:t>
            </a:r>
            <a:r>
              <a:rPr lang="en-US" altLang="zh-TW" dirty="0" smtClean="0"/>
              <a:t>:</a:t>
            </a:r>
            <a:r>
              <a:rPr lang="zh-TW" altLang="en-US" dirty="0" smtClean="0"/>
              <a:t> 政策，或金融法規來</a:t>
            </a:r>
            <a:r>
              <a:rPr lang="zh-TW" altLang="en-US" dirty="0"/>
              <a:t>降低不確定性</a:t>
            </a:r>
            <a:r>
              <a:rPr lang="zh-TW" altLang="en-US" dirty="0" smtClean="0"/>
              <a:t>。</a:t>
            </a:r>
            <a:endParaRPr lang="en-US" altLang="zh-TW" dirty="0" smtClean="0"/>
          </a:p>
          <a:p>
            <a:endParaRPr lang="en-US" altLang="zh-TW" dirty="0"/>
          </a:p>
          <a:p>
            <a:r>
              <a:rPr lang="zh-TW" altLang="en-US" dirty="0" smtClean="0"/>
              <a:t>區</a:t>
            </a:r>
            <a:r>
              <a:rPr lang="zh-TW" altLang="en-US" dirty="0"/>
              <a:t>塊鏈可以</a:t>
            </a:r>
            <a:r>
              <a:rPr lang="zh-TW" altLang="en-US" dirty="0" smtClean="0"/>
              <a:t>作為尋找</a:t>
            </a:r>
            <a:r>
              <a:rPr lang="zh-TW" altLang="en-US" dirty="0"/>
              <a:t>降低雙方不確定性下，進行對等價值交換解決方案之一</a:t>
            </a:r>
            <a:r>
              <a:rPr lang="zh-TW" altLang="en-US" dirty="0" smtClean="0"/>
              <a:t>。</a:t>
            </a:r>
            <a:endParaRPr lang="en-US" altLang="zh-TW" dirty="0" smtClean="0"/>
          </a:p>
          <a:p>
            <a:endParaRPr lang="en-US" altLang="zh-TW" dirty="0"/>
          </a:p>
          <a:p>
            <a:r>
              <a:rPr lang="zh-TW" altLang="en-US" dirty="0" smtClean="0"/>
              <a:t> 中心化 </a:t>
            </a:r>
            <a:r>
              <a:rPr lang="en-US" altLang="zh-TW" dirty="0" smtClean="0"/>
              <a:t>VS </a:t>
            </a:r>
            <a:r>
              <a:rPr lang="zh-TW" altLang="en-US" dirty="0"/>
              <a:t> </a:t>
            </a:r>
            <a:r>
              <a:rPr lang="zh-TW" altLang="en-US" dirty="0" smtClean="0"/>
              <a:t>去中心化</a:t>
            </a:r>
            <a:endParaRPr lang="en-US" altLang="zh-TW" dirty="0" smtClean="0"/>
          </a:p>
          <a:p>
            <a:endParaRPr lang="zh-TW" altLang="en-US" dirty="0"/>
          </a:p>
        </p:txBody>
      </p:sp>
    </p:spTree>
    <p:extLst>
      <p:ext uri="{BB962C8B-B14F-4D97-AF65-F5344CB8AC3E}">
        <p14:creationId xmlns:p14="http://schemas.microsoft.com/office/powerpoint/2010/main" val="2344032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建立全球大規模去中心化系統</a:t>
            </a:r>
            <a:endParaRPr lang="zh-TW" altLang="en-US" dirty="0"/>
          </a:p>
        </p:txBody>
      </p:sp>
      <p:sp>
        <p:nvSpPr>
          <p:cNvPr id="3" name="內容版面配置區 2"/>
          <p:cNvSpPr>
            <a:spLocks noGrp="1"/>
          </p:cNvSpPr>
          <p:nvPr>
            <p:ph idx="1"/>
          </p:nvPr>
        </p:nvSpPr>
        <p:spPr>
          <a:xfrm>
            <a:off x="518864" y="1844824"/>
            <a:ext cx="8229600" cy="3412976"/>
          </a:xfrm>
        </p:spPr>
        <p:txBody>
          <a:bodyPr/>
          <a:lstStyle/>
          <a:p>
            <a:r>
              <a:rPr lang="zh-TW" altLang="en-US" dirty="0" smtClean="0"/>
              <a:t>擁有全球及時通訊網路</a:t>
            </a:r>
            <a:endParaRPr lang="en-US" altLang="zh-TW" dirty="0" smtClean="0"/>
          </a:p>
          <a:p>
            <a:endParaRPr lang="en-US" altLang="zh-TW" dirty="0"/>
          </a:p>
          <a:p>
            <a:r>
              <a:rPr lang="zh-TW" altLang="en-US" dirty="0" smtClean="0"/>
              <a:t>建立機制，公開展示帳本</a:t>
            </a:r>
            <a:endParaRPr lang="en-US" altLang="zh-TW" dirty="0" smtClean="0"/>
          </a:p>
          <a:p>
            <a:endParaRPr lang="en-US" altLang="zh-TW" dirty="0"/>
          </a:p>
          <a:p>
            <a:r>
              <a:rPr lang="zh-TW" altLang="en-US" dirty="0" smtClean="0"/>
              <a:t>提供適當獎勵，可以有人協助維護帳本</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38</a:t>
            </a:fld>
            <a:endParaRPr lang="zh-TW" altLang="en-US"/>
          </a:p>
        </p:txBody>
      </p:sp>
    </p:spTree>
    <p:extLst>
      <p:ext uri="{BB962C8B-B14F-4D97-AF65-F5344CB8AC3E}">
        <p14:creationId xmlns:p14="http://schemas.microsoft.com/office/powerpoint/2010/main" val="42367959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區塊鏈 </a:t>
            </a:r>
            <a:r>
              <a:rPr lang="en-US" altLang="zh-TW" dirty="0" smtClean="0"/>
              <a:t>1.0</a:t>
            </a:r>
            <a:r>
              <a:rPr lang="zh-TW" altLang="en-US" dirty="0" smtClean="0"/>
              <a:t>、</a:t>
            </a:r>
            <a:r>
              <a:rPr lang="en-US" altLang="zh-TW" dirty="0" smtClean="0"/>
              <a:t>2.0</a:t>
            </a:r>
            <a:r>
              <a:rPr lang="zh-TW" altLang="en-US" dirty="0" smtClean="0"/>
              <a:t>、</a:t>
            </a:r>
            <a:r>
              <a:rPr lang="en-US" altLang="zh-TW" dirty="0" smtClean="0"/>
              <a:t>3 .0</a:t>
            </a:r>
            <a:endParaRPr lang="zh-TW" altLang="en-US" dirty="0"/>
          </a:p>
        </p:txBody>
      </p:sp>
      <p:sp>
        <p:nvSpPr>
          <p:cNvPr id="3" name="內容版面配置區 2"/>
          <p:cNvSpPr>
            <a:spLocks noGrp="1"/>
          </p:cNvSpPr>
          <p:nvPr>
            <p:ph idx="1"/>
          </p:nvPr>
        </p:nvSpPr>
        <p:spPr/>
        <p:txBody>
          <a:bodyPr>
            <a:normAutofit fontScale="70000" lnSpcReduction="20000"/>
          </a:bodyPr>
          <a:lstStyle/>
          <a:p>
            <a:endParaRPr lang="zh-TW" altLang="en-US" dirty="0"/>
          </a:p>
          <a:p>
            <a:r>
              <a:rPr lang="zh-TW" altLang="en-US" dirty="0">
                <a:latin typeface="標楷體" panose="03000509000000000000" pitchFamily="65" charset="-120"/>
                <a:ea typeface="標楷體" panose="03000509000000000000" pitchFamily="65" charset="-120"/>
              </a:rPr>
              <a:t>目前區塊鏈的演進大約可以分為三個主要階段，第一階段也就是以</a:t>
            </a:r>
            <a:r>
              <a:rPr lang="zh-TW" altLang="en-US" b="1" dirty="0">
                <a:solidFill>
                  <a:srgbClr val="FF0000"/>
                </a:solidFill>
                <a:latin typeface="標楷體" panose="03000509000000000000" pitchFamily="65" charset="-120"/>
                <a:ea typeface="標楷體" panose="03000509000000000000" pitchFamily="65" charset="-120"/>
              </a:rPr>
              <a:t>比特幣</a:t>
            </a:r>
            <a:r>
              <a:rPr lang="zh-TW" altLang="en-US" dirty="0">
                <a:latin typeface="標楷體" panose="03000509000000000000" pitchFamily="65" charset="-120"/>
                <a:ea typeface="標楷體" panose="03000509000000000000" pitchFamily="65" charset="-120"/>
              </a:rPr>
              <a:t>作為代表，這個體系將區塊鏈建立</a:t>
            </a:r>
            <a:r>
              <a:rPr lang="zh-TW" altLang="en-US" dirty="0" smtClean="0">
                <a:latin typeface="標楷體" panose="03000509000000000000" pitchFamily="65" charset="-120"/>
                <a:ea typeface="標楷體" panose="03000509000000000000" pitchFamily="65" charset="-120"/>
              </a:rPr>
              <a:t>起來</a:t>
            </a:r>
            <a:endParaRPr lang="en-US" altLang="zh-TW" dirty="0" smtClean="0">
              <a:latin typeface="標楷體" panose="03000509000000000000" pitchFamily="65" charset="-120"/>
              <a:ea typeface="標楷體" panose="03000509000000000000" pitchFamily="65" charset="-120"/>
            </a:endParaRP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而</a:t>
            </a:r>
            <a:r>
              <a:rPr lang="zh-TW" altLang="en-US" dirty="0">
                <a:latin typeface="標楷體" panose="03000509000000000000" pitchFamily="65" charset="-120"/>
                <a:ea typeface="標楷體" panose="03000509000000000000" pitchFamily="65" charset="-120"/>
              </a:rPr>
              <a:t>第二階段是以以太坊為主，以太坊（</a:t>
            </a:r>
            <a:r>
              <a:rPr lang="en-US" altLang="zh-TW" b="1" dirty="0" err="1">
                <a:solidFill>
                  <a:srgbClr val="FF0000"/>
                </a:solidFill>
                <a:latin typeface="標楷體" panose="03000509000000000000" pitchFamily="65" charset="-120"/>
                <a:ea typeface="標楷體" panose="03000509000000000000" pitchFamily="65" charset="-120"/>
              </a:rPr>
              <a:t>Ethereum</a:t>
            </a:r>
            <a:r>
              <a:rPr lang="zh-TW" altLang="en-US" dirty="0">
                <a:latin typeface="標楷體" panose="03000509000000000000" pitchFamily="65" charset="-120"/>
                <a:ea typeface="標楷體" panose="03000509000000000000" pitchFamily="65" charset="-120"/>
              </a:rPr>
              <a:t>）也是一個開源的公共區段鏈平台，其中以太幣（</a:t>
            </a:r>
            <a:r>
              <a:rPr lang="en-US" altLang="zh-TW" dirty="0">
                <a:latin typeface="標楷體" panose="03000509000000000000" pitchFamily="65" charset="-120"/>
                <a:ea typeface="標楷體" panose="03000509000000000000" pitchFamily="65" charset="-120"/>
              </a:rPr>
              <a:t>Ether</a:t>
            </a:r>
            <a:r>
              <a:rPr lang="zh-TW" altLang="en-US" dirty="0">
                <a:latin typeface="標楷體" panose="03000509000000000000" pitchFamily="65" charset="-120"/>
                <a:ea typeface="標楷體" panose="03000509000000000000" pitchFamily="65" charset="-120"/>
              </a:rPr>
              <a:t>）也是透過專用加密技術的去中心化的虛擬貨幣，到目前為止以太幣已經是市值第二高的加密貨幣，僅次於比特幣。</a:t>
            </a: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區</a:t>
            </a:r>
            <a:r>
              <a:rPr lang="zh-TW" altLang="en-US" dirty="0">
                <a:latin typeface="標楷體" panose="03000509000000000000" pitchFamily="65" charset="-120"/>
                <a:ea typeface="標楷體" panose="03000509000000000000" pitchFamily="65" charset="-120"/>
              </a:rPr>
              <a:t>塊鏈的第三階段目標就是超級帳本，</a:t>
            </a:r>
            <a:r>
              <a:rPr lang="zh-TW" altLang="en-US" dirty="0" smtClean="0">
                <a:latin typeface="標楷體" panose="03000509000000000000" pitchFamily="65" charset="-120"/>
                <a:ea typeface="標楷體" panose="03000509000000000000" pitchFamily="65" charset="-120"/>
              </a:rPr>
              <a:t>以</a:t>
            </a:r>
            <a:r>
              <a:rPr lang="en-US" altLang="zh-TW" dirty="0" smtClean="0">
                <a:latin typeface="標楷體" panose="03000509000000000000" pitchFamily="65" charset="-120"/>
                <a:ea typeface="標楷體" panose="03000509000000000000" pitchFamily="65" charset="-120"/>
              </a:rPr>
              <a:t>IBM</a:t>
            </a:r>
            <a:r>
              <a:rPr lang="zh-TW" altLang="en-US" dirty="0" smtClean="0">
                <a:latin typeface="標楷體" panose="03000509000000000000" pitchFamily="65" charset="-120"/>
                <a:ea typeface="標楷體" panose="03000509000000000000" pitchFamily="65" charset="-120"/>
              </a:rPr>
              <a:t>及</a:t>
            </a:r>
            <a:r>
              <a:rPr lang="en-US" altLang="zh-TW" dirty="0" smtClean="0">
                <a:latin typeface="標楷體" panose="03000509000000000000" pitchFamily="65" charset="-120"/>
                <a:ea typeface="標楷體" panose="03000509000000000000" pitchFamily="65" charset="-120"/>
              </a:rPr>
              <a:t>Linux</a:t>
            </a:r>
            <a:r>
              <a:rPr lang="zh-TW" altLang="en-US" dirty="0">
                <a:latin typeface="標楷體" panose="03000509000000000000" pitchFamily="65" charset="-120"/>
                <a:ea typeface="標楷體" panose="03000509000000000000" pitchFamily="65" charset="-120"/>
              </a:rPr>
              <a:t>基金會所創辦的「超級帳本計畫（</a:t>
            </a:r>
            <a:r>
              <a:rPr lang="en-US" altLang="zh-TW" b="1" dirty="0" err="1">
                <a:solidFill>
                  <a:srgbClr val="FF0000"/>
                </a:solidFill>
                <a:latin typeface="標楷體" panose="03000509000000000000" pitchFamily="65" charset="-120"/>
                <a:ea typeface="標楷體" panose="03000509000000000000" pitchFamily="65" charset="-120"/>
              </a:rPr>
              <a:t>Hyperledger</a:t>
            </a:r>
            <a:r>
              <a:rPr lang="en-US" altLang="zh-TW" dirty="0">
                <a:latin typeface="標楷體" panose="03000509000000000000" pitchFamily="65" charset="-120"/>
                <a:ea typeface="標楷體" panose="03000509000000000000" pitchFamily="65" charset="-120"/>
              </a:rPr>
              <a:t> Project</a:t>
            </a:r>
            <a:r>
              <a:rPr lang="zh-TW" altLang="en-US" dirty="0" smtClean="0">
                <a:latin typeface="標楷體" panose="03000509000000000000" pitchFamily="65" charset="-120"/>
                <a:ea typeface="標楷體" panose="03000509000000000000" pitchFamily="65" charset="-120"/>
              </a:rPr>
              <a:t>）」、或針對物聯網而設計的區塊鏈</a:t>
            </a:r>
            <a:r>
              <a:rPr lang="zh-TW" altLang="en-US" b="1" dirty="0" smtClean="0">
                <a:solidFill>
                  <a:srgbClr val="FF0000"/>
                </a:solidFill>
                <a:latin typeface="標楷體" panose="03000509000000000000" pitchFamily="65" charset="-120"/>
                <a:ea typeface="標楷體" panose="03000509000000000000" pitchFamily="65" charset="-120"/>
              </a:rPr>
              <a:t> </a:t>
            </a:r>
            <a:r>
              <a:rPr lang="en-US" altLang="zh-TW" b="1" dirty="0" smtClean="0">
                <a:solidFill>
                  <a:srgbClr val="FF0000"/>
                </a:solidFill>
                <a:latin typeface="標楷體" panose="03000509000000000000" pitchFamily="65" charset="-120"/>
                <a:ea typeface="標楷體" panose="03000509000000000000" pitchFamily="65" charset="-120"/>
              </a:rPr>
              <a:t>IOTA</a:t>
            </a:r>
            <a:r>
              <a:rPr lang="zh-TW" altLang="en-US" b="1" dirty="0" smtClean="0">
                <a:solidFill>
                  <a:srgbClr val="FF0000"/>
                </a:solidFill>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為</a:t>
            </a:r>
            <a:r>
              <a:rPr lang="zh-TW" altLang="en-US" dirty="0">
                <a:latin typeface="標楷體" panose="03000509000000000000" pitchFamily="65" charset="-120"/>
                <a:ea typeface="標楷體" panose="03000509000000000000" pitchFamily="65" charset="-120"/>
              </a:rPr>
              <a:t>例，這是第一款專門為大型企業所設計的區塊鏈模組，主要是希望讓企業可以更輕鬆的導入區塊鏈技術，也代表著區塊鏈的發展日趨成熟。</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39</a:t>
            </a:fld>
            <a:endParaRPr lang="zh-TW" altLang="en-US"/>
          </a:p>
        </p:txBody>
      </p:sp>
    </p:spTree>
    <p:extLst>
      <p:ext uri="{BB962C8B-B14F-4D97-AF65-F5344CB8AC3E}">
        <p14:creationId xmlns:p14="http://schemas.microsoft.com/office/powerpoint/2010/main" val="1615940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62" y="116632"/>
            <a:ext cx="7907886" cy="5070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83568" y="5818038"/>
            <a:ext cx="7776864" cy="923330"/>
          </a:xfrm>
          <a:prstGeom prst="rect">
            <a:avLst/>
          </a:prstGeom>
        </p:spPr>
        <p:txBody>
          <a:bodyPr wrap="square">
            <a:spAutoFit/>
          </a:bodyPr>
          <a:lstStyle/>
          <a:p>
            <a:r>
              <a:rPr lang="en-US" altLang="zh-TW" dirty="0" smtClean="0"/>
              <a:t>2019</a:t>
            </a:r>
            <a:r>
              <a:rPr lang="zh-TW" altLang="en-US" dirty="0" smtClean="0"/>
              <a:t>年的今天，奈及利亞難民營仍然使用以</a:t>
            </a:r>
            <a:r>
              <a:rPr lang="zh-TW" altLang="en-US" dirty="0"/>
              <a:t>物易物的生活取代了貨幣</a:t>
            </a:r>
            <a:r>
              <a:rPr lang="zh-TW" altLang="en-US" dirty="0" smtClean="0"/>
              <a:t>經濟。烏</a:t>
            </a:r>
            <a:r>
              <a:rPr lang="zh-TW" altLang="en-US" dirty="0"/>
              <a:t>瑪如</a:t>
            </a:r>
            <a:r>
              <a:rPr lang="en-US" altLang="zh-TW" dirty="0"/>
              <a:t>(Aisha </a:t>
            </a:r>
            <a:r>
              <a:rPr lang="en-US" altLang="zh-TW" dirty="0" err="1"/>
              <a:t>Umaru</a:t>
            </a:r>
            <a:r>
              <a:rPr lang="zh-TW" altLang="en-US" dirty="0"/>
              <a:t>，左</a:t>
            </a:r>
            <a:r>
              <a:rPr lang="en-US" altLang="zh-TW" dirty="0"/>
              <a:t>)</a:t>
            </a:r>
            <a:r>
              <a:rPr lang="zh-TW" altLang="en-US" dirty="0"/>
              <a:t>手上拿著牛奶，站在她身旁的卡司其</a:t>
            </a:r>
            <a:r>
              <a:rPr lang="en-US" altLang="zh-TW" dirty="0"/>
              <a:t>(</a:t>
            </a:r>
            <a:r>
              <a:rPr lang="en-US" altLang="zh-TW" dirty="0" err="1"/>
              <a:t>Umaru</a:t>
            </a:r>
            <a:r>
              <a:rPr lang="en-US" altLang="zh-TW" dirty="0"/>
              <a:t> Usman </a:t>
            </a:r>
            <a:r>
              <a:rPr lang="en-US" altLang="zh-TW" dirty="0" err="1"/>
              <a:t>Kaski</a:t>
            </a:r>
            <a:r>
              <a:rPr lang="zh-TW" altLang="en-US" dirty="0"/>
              <a:t>，右</a:t>
            </a:r>
            <a:r>
              <a:rPr lang="en-US" altLang="zh-TW" dirty="0"/>
              <a:t>)</a:t>
            </a:r>
            <a:r>
              <a:rPr lang="zh-TW" altLang="en-US" dirty="0"/>
              <a:t>則拿著柴薪</a:t>
            </a:r>
            <a:r>
              <a:rPr lang="zh-TW" altLang="en-US" dirty="0" smtClean="0"/>
              <a:t>，他們</a:t>
            </a:r>
            <a:r>
              <a:rPr lang="zh-TW" altLang="en-US" dirty="0"/>
              <a:t>靠著以物易物過生活</a:t>
            </a:r>
          </a:p>
        </p:txBody>
      </p:sp>
      <p:sp>
        <p:nvSpPr>
          <p:cNvPr id="4" name="矩形 3"/>
          <p:cNvSpPr/>
          <p:nvPr/>
        </p:nvSpPr>
        <p:spPr>
          <a:xfrm>
            <a:off x="695396" y="5363924"/>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Tree>
    <p:extLst>
      <p:ext uri="{BB962C8B-B14F-4D97-AF65-F5344CB8AC3E}">
        <p14:creationId xmlns:p14="http://schemas.microsoft.com/office/powerpoint/2010/main" val="416864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40</a:t>
            </a:fld>
            <a:endParaRPr lang="zh-TW" altLang="en-US"/>
          </a:p>
        </p:txBody>
      </p:sp>
      <p:pic>
        <p:nvPicPr>
          <p:cNvPr id="2050" name="Picture 2" descr="「bitcoin ethereum iota」的圖片搜尋結果">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86" y="3071267"/>
            <a:ext cx="8602291" cy="367240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548680"/>
            <a:ext cx="4536504" cy="2367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901302"/>
            <a:ext cx="32004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19115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區塊鏈運用到的</a:t>
            </a:r>
            <a:r>
              <a:rPr lang="zh-TW" altLang="en-US" dirty="0" smtClean="0"/>
              <a:t>概念</a:t>
            </a:r>
            <a:endParaRPr lang="zh-TW" altLang="en-US" dirty="0"/>
          </a:p>
        </p:txBody>
      </p:sp>
      <p:sp>
        <p:nvSpPr>
          <p:cNvPr id="3" name="內容版面配置區 2"/>
          <p:cNvSpPr>
            <a:spLocks noGrp="1"/>
          </p:cNvSpPr>
          <p:nvPr>
            <p:ph idx="1"/>
          </p:nvPr>
        </p:nvSpPr>
        <p:spPr>
          <a:xfrm>
            <a:off x="457200" y="1600200"/>
            <a:ext cx="8229600" cy="4925144"/>
          </a:xfrm>
        </p:spPr>
        <p:txBody>
          <a:bodyPr>
            <a:normAutofit/>
          </a:bodyPr>
          <a:lstStyle/>
          <a:p>
            <a:pPr marL="514350" indent="-457200"/>
            <a:r>
              <a:rPr lang="zh-TW" altLang="en-US" dirty="0" smtClean="0">
                <a:latin typeface="+mj-ea"/>
                <a:ea typeface="+mj-ea"/>
              </a:rPr>
              <a:t>公</a:t>
            </a:r>
            <a:r>
              <a:rPr lang="en-US" altLang="zh-TW" dirty="0" smtClean="0">
                <a:latin typeface="+mj-ea"/>
                <a:ea typeface="+mj-ea"/>
              </a:rPr>
              <a:t>/</a:t>
            </a:r>
            <a:r>
              <a:rPr lang="zh-TW" altLang="en-US" dirty="0" smtClean="0">
                <a:latin typeface="+mj-ea"/>
                <a:ea typeface="+mj-ea"/>
              </a:rPr>
              <a:t>私鑰密碼學</a:t>
            </a:r>
            <a:endParaRPr lang="en-US" altLang="zh-TW" dirty="0" smtClean="0">
              <a:latin typeface="+mj-ea"/>
              <a:ea typeface="+mj-ea"/>
            </a:endParaRPr>
          </a:p>
          <a:p>
            <a:pPr marL="514350" indent="-457200"/>
            <a:r>
              <a:rPr lang="zh-TW" altLang="en-US" dirty="0">
                <a:latin typeface="+mj-ea"/>
                <a:ea typeface="+mj-ea"/>
              </a:rPr>
              <a:t>點對</a:t>
            </a:r>
            <a:r>
              <a:rPr lang="zh-TW" altLang="en-US" dirty="0" smtClean="0">
                <a:latin typeface="+mj-ea"/>
                <a:ea typeface="+mj-ea"/>
              </a:rPr>
              <a:t>點檔案共享</a:t>
            </a:r>
            <a:endParaRPr lang="en-US" altLang="zh-TW" dirty="0" smtClean="0">
              <a:latin typeface="+mj-ea"/>
              <a:ea typeface="+mj-ea"/>
            </a:endParaRPr>
          </a:p>
          <a:p>
            <a:pPr marL="514350" indent="-457200"/>
            <a:r>
              <a:rPr lang="zh-TW" altLang="en-US" dirty="0" smtClean="0">
                <a:latin typeface="+mj-ea"/>
                <a:ea typeface="+mj-ea"/>
              </a:rPr>
              <a:t>分散式運算</a:t>
            </a:r>
            <a:endParaRPr lang="en-US" altLang="zh-TW" dirty="0" smtClean="0">
              <a:latin typeface="+mj-ea"/>
              <a:ea typeface="+mj-ea"/>
            </a:endParaRPr>
          </a:p>
          <a:p>
            <a:pPr marL="514350" indent="-457200"/>
            <a:r>
              <a:rPr lang="zh-TW" altLang="en-US" dirty="0" smtClean="0">
                <a:latin typeface="+mj-ea"/>
                <a:ea typeface="+mj-ea"/>
              </a:rPr>
              <a:t>網路通訊協定</a:t>
            </a:r>
            <a:endParaRPr lang="en-US" altLang="zh-TW" dirty="0" smtClean="0">
              <a:latin typeface="+mj-ea"/>
              <a:ea typeface="+mj-ea"/>
            </a:endParaRPr>
          </a:p>
          <a:p>
            <a:pPr marL="514350" indent="-457200"/>
            <a:r>
              <a:rPr lang="zh-TW" altLang="en-US" dirty="0">
                <a:latin typeface="+mj-ea"/>
                <a:ea typeface="+mj-ea"/>
              </a:rPr>
              <a:t>非實</a:t>
            </a:r>
            <a:r>
              <a:rPr lang="zh-TW" altLang="en-US" dirty="0" smtClean="0">
                <a:latin typeface="+mj-ea"/>
                <a:ea typeface="+mj-ea"/>
              </a:rPr>
              <a:t>名機制</a:t>
            </a:r>
            <a:endParaRPr lang="en-US" altLang="zh-TW" dirty="0" smtClean="0">
              <a:latin typeface="+mj-ea"/>
              <a:ea typeface="+mj-ea"/>
            </a:endParaRPr>
          </a:p>
          <a:p>
            <a:pPr marL="514350" indent="-457200"/>
            <a:r>
              <a:rPr lang="zh-TW" altLang="en-US" dirty="0">
                <a:latin typeface="+mj-ea"/>
                <a:ea typeface="+mj-ea"/>
              </a:rPr>
              <a:t>區塊</a:t>
            </a:r>
            <a:r>
              <a:rPr lang="zh-TW" altLang="en-US" dirty="0" smtClean="0">
                <a:latin typeface="+mj-ea"/>
                <a:ea typeface="+mj-ea"/>
              </a:rPr>
              <a:t>鏈帳本</a:t>
            </a:r>
            <a:endParaRPr lang="en-US" altLang="zh-TW" dirty="0" smtClean="0">
              <a:latin typeface="+mj-ea"/>
              <a:ea typeface="+mj-ea"/>
            </a:endParaRPr>
          </a:p>
          <a:p>
            <a:pPr marL="514350" indent="-457200"/>
            <a:r>
              <a:rPr lang="zh-TW" altLang="en-US" dirty="0">
                <a:latin typeface="+mj-ea"/>
                <a:ea typeface="+mj-ea"/>
              </a:rPr>
              <a:t>加密</a:t>
            </a:r>
            <a:r>
              <a:rPr lang="zh-TW" altLang="en-US" dirty="0" smtClean="0">
                <a:latin typeface="+mj-ea"/>
                <a:ea typeface="+mj-ea"/>
              </a:rPr>
              <a:t>協議</a:t>
            </a:r>
            <a:endParaRPr lang="en-US" altLang="zh-TW" dirty="0" smtClean="0">
              <a:latin typeface="+mj-ea"/>
              <a:ea typeface="+mj-ea"/>
            </a:endParaRPr>
          </a:p>
          <a:p>
            <a:pPr marL="514350" indent="-457200"/>
            <a:r>
              <a:rPr lang="zh-TW" altLang="en-US" dirty="0">
                <a:latin typeface="+mj-ea"/>
                <a:ea typeface="+mj-ea"/>
              </a:rPr>
              <a:t>加密貨幣</a:t>
            </a:r>
            <a:endParaRPr lang="en-US" altLang="zh-TW" dirty="0">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41</a:t>
            </a:fld>
            <a:endParaRPr lang="zh-TW" altLang="en-US"/>
          </a:p>
        </p:txBody>
      </p:sp>
    </p:spTree>
    <p:extLst>
      <p:ext uri="{BB962C8B-B14F-4D97-AF65-F5344CB8AC3E}">
        <p14:creationId xmlns:p14="http://schemas.microsoft.com/office/powerpoint/2010/main" val="19173578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a:t>
            </a:r>
            <a:r>
              <a:rPr lang="zh-TW" altLang="en-US" dirty="0" smtClean="0"/>
              <a:t>鏈</a:t>
            </a:r>
            <a:r>
              <a:rPr lang="zh-TW" altLang="en-US" dirty="0"/>
              <a:t>的</a:t>
            </a:r>
            <a:r>
              <a:rPr lang="zh-TW" altLang="en-US" dirty="0" smtClean="0"/>
              <a:t>實際</a:t>
            </a:r>
            <a:r>
              <a:rPr lang="zh-TW" altLang="en-US" dirty="0" smtClean="0"/>
              <a:t>應用</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42</a:t>
            </a:fld>
            <a:endParaRPr lang="zh-TW" altLang="en-US"/>
          </a:p>
        </p:txBody>
      </p:sp>
    </p:spTree>
    <p:extLst>
      <p:ext uri="{BB962C8B-B14F-4D97-AF65-F5344CB8AC3E}">
        <p14:creationId xmlns:p14="http://schemas.microsoft.com/office/powerpoint/2010/main" val="23991244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區塊鏈運用到的概念環環相扣</a:t>
            </a:r>
          </a:p>
        </p:txBody>
      </p:sp>
      <p:sp>
        <p:nvSpPr>
          <p:cNvPr id="3" name="內容版面配置區 2"/>
          <p:cNvSpPr>
            <a:spLocks noGrp="1"/>
          </p:cNvSpPr>
          <p:nvPr>
            <p:ph idx="1"/>
          </p:nvPr>
        </p:nvSpPr>
        <p:spPr>
          <a:xfrm>
            <a:off x="457200" y="1600200"/>
            <a:ext cx="8229600" cy="4925144"/>
          </a:xfrm>
        </p:spPr>
        <p:txBody>
          <a:bodyPr>
            <a:normAutofit fontScale="77500" lnSpcReduction="20000"/>
          </a:bodyPr>
          <a:lstStyle/>
          <a:p>
            <a:pPr marL="0" indent="0">
              <a:buNone/>
            </a:pPr>
            <a:endParaRPr lang="zh-TW" altLang="en-US" dirty="0"/>
          </a:p>
          <a:p>
            <a:r>
              <a:rPr lang="zh-TW" altLang="en-US" dirty="0" smtClean="0">
                <a:latin typeface="+mj-ea"/>
                <a:ea typeface="+mj-ea"/>
              </a:rPr>
              <a:t>以下三點</a:t>
            </a:r>
            <a:r>
              <a:rPr lang="zh-TW" altLang="en-US" dirty="0">
                <a:latin typeface="+mj-ea"/>
                <a:ea typeface="+mj-ea"/>
              </a:rPr>
              <a:t>是區塊鏈能夠成為價值交換網絡的要素</a:t>
            </a:r>
          </a:p>
          <a:p>
            <a:endParaRPr lang="en-US" altLang="zh-TW" dirty="0" smtClean="0">
              <a:latin typeface="+mj-ea"/>
              <a:ea typeface="+mj-ea"/>
            </a:endParaRPr>
          </a:p>
          <a:p>
            <a:r>
              <a:rPr lang="zh-TW" altLang="en-US" dirty="0" smtClean="0">
                <a:latin typeface="+mj-ea"/>
                <a:ea typeface="+mj-ea"/>
              </a:rPr>
              <a:t>資產</a:t>
            </a:r>
            <a:r>
              <a:rPr lang="zh-TW" altLang="en-US" dirty="0">
                <a:latin typeface="+mj-ea"/>
                <a:ea typeface="+mj-ea"/>
              </a:rPr>
              <a:t>的所有權可以被</a:t>
            </a:r>
            <a:r>
              <a:rPr lang="zh-TW" altLang="en-US" dirty="0" smtClean="0">
                <a:latin typeface="+mj-ea"/>
                <a:ea typeface="+mj-ea"/>
              </a:rPr>
              <a:t>確認</a:t>
            </a:r>
            <a:endParaRPr lang="en-US" altLang="zh-TW" dirty="0" smtClean="0">
              <a:latin typeface="+mj-ea"/>
              <a:ea typeface="+mj-ea"/>
            </a:endParaRPr>
          </a:p>
          <a:p>
            <a:pPr lvl="1"/>
            <a:r>
              <a:rPr lang="zh-TW" altLang="en-US" dirty="0" smtClean="0">
                <a:solidFill>
                  <a:srgbClr val="FF0000"/>
                </a:solidFill>
                <a:latin typeface="+mj-ea"/>
                <a:ea typeface="+mj-ea"/>
              </a:rPr>
              <a:t>密碼</a:t>
            </a:r>
            <a:r>
              <a:rPr lang="zh-TW" altLang="en-US" dirty="0">
                <a:solidFill>
                  <a:srgbClr val="FF0000"/>
                </a:solidFill>
                <a:latin typeface="+mj-ea"/>
                <a:ea typeface="+mj-ea"/>
              </a:rPr>
              <a:t>學</a:t>
            </a:r>
            <a:r>
              <a:rPr lang="zh-TW" altLang="en-US" dirty="0">
                <a:latin typeface="+mj-ea"/>
                <a:ea typeface="+mj-ea"/>
              </a:rPr>
              <a:t>中的非對稱公開金鑰加密</a:t>
            </a:r>
            <a:r>
              <a:rPr lang="zh-TW" altLang="en-US" dirty="0" smtClean="0">
                <a:latin typeface="+mj-ea"/>
                <a:ea typeface="+mj-ea"/>
              </a:rPr>
              <a:t>讓資產所有權可被</a:t>
            </a:r>
            <a:r>
              <a:rPr lang="zh-TW" altLang="en-US" dirty="0">
                <a:latin typeface="+mj-ea"/>
                <a:ea typeface="+mj-ea"/>
              </a:rPr>
              <a:t>確認</a:t>
            </a:r>
            <a:endParaRPr lang="en-US" altLang="zh-TW" dirty="0">
              <a:latin typeface="+mj-ea"/>
              <a:ea typeface="+mj-ea"/>
            </a:endParaRPr>
          </a:p>
          <a:p>
            <a:pPr marL="0" indent="0">
              <a:buNone/>
            </a:pPr>
            <a:endParaRPr lang="en-US" altLang="zh-TW" dirty="0">
              <a:latin typeface="+mj-ea"/>
              <a:ea typeface="+mj-ea"/>
            </a:endParaRPr>
          </a:p>
          <a:p>
            <a:r>
              <a:rPr lang="zh-TW" altLang="en-US" dirty="0">
                <a:latin typeface="+mj-ea"/>
                <a:ea typeface="+mj-ea"/>
              </a:rPr>
              <a:t>交易資訊無法被</a:t>
            </a:r>
            <a:r>
              <a:rPr lang="zh-TW" altLang="en-US" dirty="0" smtClean="0">
                <a:latin typeface="+mj-ea"/>
                <a:ea typeface="+mj-ea"/>
              </a:rPr>
              <a:t>竄改</a:t>
            </a:r>
            <a:endParaRPr lang="en-US" altLang="zh-TW" dirty="0">
              <a:latin typeface="+mj-ea"/>
              <a:ea typeface="+mj-ea"/>
            </a:endParaRPr>
          </a:p>
          <a:p>
            <a:pPr lvl="1"/>
            <a:r>
              <a:rPr lang="en-US" altLang="zh-TW" dirty="0" smtClean="0">
                <a:solidFill>
                  <a:srgbClr val="FF0000"/>
                </a:solidFill>
                <a:latin typeface="+mj-ea"/>
                <a:ea typeface="+mj-ea"/>
              </a:rPr>
              <a:t>Hash</a:t>
            </a:r>
            <a:r>
              <a:rPr lang="zh-TW" altLang="en-US" dirty="0" smtClean="0">
                <a:solidFill>
                  <a:srgbClr val="FF0000"/>
                </a:solidFill>
                <a:latin typeface="+mj-ea"/>
                <a:ea typeface="+mj-ea"/>
              </a:rPr>
              <a:t>函數</a:t>
            </a:r>
            <a:r>
              <a:rPr lang="zh-TW" altLang="en-US" dirty="0">
                <a:latin typeface="+mj-ea"/>
                <a:ea typeface="+mj-ea"/>
              </a:rPr>
              <a:t>讓區塊鏈中的</a:t>
            </a:r>
            <a:r>
              <a:rPr lang="zh-TW" altLang="en-US" dirty="0" smtClean="0">
                <a:latin typeface="+mj-ea"/>
                <a:ea typeface="+mj-ea"/>
              </a:rPr>
              <a:t>所有</a:t>
            </a:r>
            <a:r>
              <a:rPr lang="zh-TW" altLang="en-US" dirty="0">
                <a:latin typeface="+mj-ea"/>
                <a:ea typeface="+mj-ea"/>
              </a:rPr>
              <a:t>交易資訊無法被</a:t>
            </a:r>
            <a:r>
              <a:rPr lang="zh-TW" altLang="en-US" dirty="0" smtClean="0">
                <a:latin typeface="+mj-ea"/>
                <a:ea typeface="+mj-ea"/>
              </a:rPr>
              <a:t>竄改</a:t>
            </a:r>
            <a:endParaRPr lang="en-US" altLang="zh-TW" dirty="0">
              <a:latin typeface="+mj-ea"/>
              <a:ea typeface="+mj-ea"/>
            </a:endParaRPr>
          </a:p>
          <a:p>
            <a:pPr lvl="1"/>
            <a:endParaRPr lang="en-US" altLang="zh-TW" dirty="0">
              <a:latin typeface="+mj-ea"/>
              <a:ea typeface="+mj-ea"/>
            </a:endParaRPr>
          </a:p>
          <a:p>
            <a:r>
              <a:rPr lang="zh-TW" altLang="en-US" dirty="0" smtClean="0">
                <a:latin typeface="+mj-ea"/>
                <a:ea typeface="+mj-ea"/>
              </a:rPr>
              <a:t>共識去中心化</a:t>
            </a:r>
            <a:r>
              <a:rPr lang="zh-TW" altLang="en-US" dirty="0">
                <a:latin typeface="+mj-ea"/>
                <a:ea typeface="+mj-ea"/>
              </a:rPr>
              <a:t>成</a:t>
            </a:r>
            <a:r>
              <a:rPr lang="zh-TW" altLang="en-US" dirty="0" smtClean="0">
                <a:latin typeface="+mj-ea"/>
                <a:ea typeface="+mj-ea"/>
              </a:rPr>
              <a:t>為信任機器</a:t>
            </a:r>
            <a:endParaRPr lang="en-US" altLang="zh-TW" dirty="0" smtClean="0">
              <a:latin typeface="+mj-ea"/>
              <a:ea typeface="+mj-ea"/>
            </a:endParaRPr>
          </a:p>
          <a:p>
            <a:pPr lvl="1"/>
            <a:r>
              <a:rPr lang="zh-TW" altLang="en-US" dirty="0" smtClean="0">
                <a:solidFill>
                  <a:srgbClr val="FF0000"/>
                </a:solidFill>
                <a:latin typeface="+mj-ea"/>
                <a:ea typeface="+mj-ea"/>
              </a:rPr>
              <a:t>工作量證明</a:t>
            </a:r>
            <a:r>
              <a:rPr lang="en-US" altLang="zh-TW" dirty="0" smtClean="0">
                <a:solidFill>
                  <a:srgbClr val="FF0000"/>
                </a:solidFill>
                <a:latin typeface="+mj-ea"/>
                <a:ea typeface="+mj-ea"/>
              </a:rPr>
              <a:t>(</a:t>
            </a:r>
            <a:r>
              <a:rPr lang="en-US" altLang="zh-TW" dirty="0" err="1" smtClean="0">
                <a:solidFill>
                  <a:srgbClr val="FF0000"/>
                </a:solidFill>
                <a:latin typeface="+mj-ea"/>
                <a:ea typeface="+mj-ea"/>
              </a:rPr>
              <a:t>PoW</a:t>
            </a:r>
            <a:r>
              <a:rPr lang="en-US" altLang="zh-TW" dirty="0" smtClean="0">
                <a:solidFill>
                  <a:srgbClr val="FF0000"/>
                </a:solidFill>
                <a:latin typeface="+mj-ea"/>
                <a:ea typeface="+mj-ea"/>
              </a:rPr>
              <a:t>)</a:t>
            </a:r>
            <a:r>
              <a:rPr lang="zh-TW" altLang="en-US" dirty="0">
                <a:latin typeface="+mj-ea"/>
                <a:ea typeface="+mj-ea"/>
              </a:rPr>
              <a:t>演算法</a:t>
            </a:r>
            <a:r>
              <a:rPr lang="zh-TW" altLang="en-US" dirty="0" smtClean="0">
                <a:latin typeface="+mj-ea"/>
                <a:ea typeface="+mj-ea"/>
              </a:rPr>
              <a:t>讓所有節點</a:t>
            </a:r>
            <a:r>
              <a:rPr lang="zh-TW" altLang="en-US" dirty="0">
                <a:latin typeface="+mj-ea"/>
                <a:ea typeface="+mj-ea"/>
              </a:rPr>
              <a:t>達成</a:t>
            </a:r>
            <a:r>
              <a:rPr lang="zh-TW" altLang="en-US" dirty="0" smtClean="0">
                <a:latin typeface="+mj-ea"/>
                <a:ea typeface="+mj-ea"/>
              </a:rPr>
              <a:t>共識</a:t>
            </a:r>
            <a:endParaRPr lang="en-US" altLang="zh-TW" dirty="0">
              <a:latin typeface="+mj-ea"/>
              <a:ea typeface="+mj-ea"/>
            </a:endParaRPr>
          </a:p>
          <a:p>
            <a:endParaRPr lang="en-US" altLang="zh-TW" dirty="0">
              <a:latin typeface="+mj-ea"/>
              <a:ea typeface="+mj-ea"/>
            </a:endParaRPr>
          </a:p>
          <a:p>
            <a:r>
              <a:rPr lang="en-US" altLang="zh-TW" dirty="0" smtClean="0">
                <a:latin typeface="+mj-ea"/>
                <a:ea typeface="+mj-ea"/>
              </a:rPr>
              <a:t>Demo </a:t>
            </a:r>
            <a:r>
              <a:rPr lang="en-US" altLang="zh-TW" dirty="0">
                <a:latin typeface="+mj-ea"/>
                <a:ea typeface="+mj-ea"/>
              </a:rPr>
              <a:t>: </a:t>
            </a:r>
            <a:r>
              <a:rPr lang="en-US" altLang="zh-TW" dirty="0">
                <a:latin typeface="+mj-ea"/>
                <a:ea typeface="+mj-ea"/>
                <a:hlinkClick r:id="rId2"/>
              </a:rPr>
              <a:t>https://anders.com/blockchain/</a:t>
            </a:r>
            <a:endParaRPr lang="en-US" altLang="zh-TW" dirty="0">
              <a:latin typeface="+mj-ea"/>
              <a:ea typeface="+mj-ea"/>
            </a:endParaRP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43</a:t>
            </a:fld>
            <a:endParaRPr lang="zh-TW" altLang="en-US"/>
          </a:p>
        </p:txBody>
      </p:sp>
    </p:spTree>
    <p:extLst>
      <p:ext uri="{BB962C8B-B14F-4D97-AF65-F5344CB8AC3E}">
        <p14:creationId xmlns:p14="http://schemas.microsoft.com/office/powerpoint/2010/main" val="35196881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a:t>
            </a:r>
            <a:r>
              <a:rPr lang="zh-TW" altLang="en-US" dirty="0" smtClean="0"/>
              <a:t>鏈實際應用例子</a:t>
            </a:r>
            <a:r>
              <a:rPr lang="en-US" altLang="zh-TW" dirty="0" smtClean="0"/>
              <a:t>-</a:t>
            </a:r>
            <a:r>
              <a:rPr lang="zh-TW" altLang="en-US" dirty="0"/>
              <a:t>以色例</a:t>
            </a:r>
          </a:p>
        </p:txBody>
      </p:sp>
      <p:sp>
        <p:nvSpPr>
          <p:cNvPr id="3" name="內容版面配置區 2"/>
          <p:cNvSpPr>
            <a:spLocks noGrp="1"/>
          </p:cNvSpPr>
          <p:nvPr>
            <p:ph idx="1"/>
          </p:nvPr>
        </p:nvSpPr>
        <p:spPr/>
        <p:txBody>
          <a:bodyPr>
            <a:normAutofit fontScale="85000" lnSpcReduction="10000"/>
          </a:bodyPr>
          <a:lstStyle/>
          <a:p>
            <a:r>
              <a:rPr lang="en-US" altLang="zh-TW" dirty="0">
                <a:latin typeface="標楷體" panose="03000509000000000000" pitchFamily="65" charset="-120"/>
                <a:ea typeface="標楷體" panose="03000509000000000000" pitchFamily="65" charset="-120"/>
              </a:rPr>
              <a:t>2016</a:t>
            </a:r>
            <a:r>
              <a:rPr lang="zh-TW" altLang="en-US" dirty="0">
                <a:latin typeface="標楷體" panose="03000509000000000000" pitchFamily="65" charset="-120"/>
                <a:ea typeface="標楷體" panose="03000509000000000000" pitchFamily="65" charset="-120"/>
              </a:rPr>
              <a:t>年</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月，</a:t>
            </a:r>
            <a:r>
              <a:rPr lang="zh-TW" altLang="en-US" b="1" dirty="0">
                <a:solidFill>
                  <a:srgbClr val="FF0000"/>
                </a:solidFill>
                <a:latin typeface="標楷體" panose="03000509000000000000" pitchFamily="65" charset="-120"/>
                <a:ea typeface="標楷體" panose="03000509000000000000" pitchFamily="65" charset="-120"/>
              </a:rPr>
              <a:t>英國巴克萊銀行</a:t>
            </a:r>
            <a:r>
              <a:rPr lang="zh-TW" altLang="en-US" dirty="0">
                <a:latin typeface="標楷體" panose="03000509000000000000" pitchFamily="65" charset="-120"/>
                <a:ea typeface="標楷體" panose="03000509000000000000" pitchFamily="65" charset="-120"/>
              </a:rPr>
              <a:t>與</a:t>
            </a:r>
            <a:r>
              <a:rPr lang="zh-TW" altLang="en-US" b="1" dirty="0">
                <a:solidFill>
                  <a:srgbClr val="FF0000"/>
                </a:solidFill>
                <a:latin typeface="標楷體" panose="03000509000000000000" pitchFamily="65" charset="-120"/>
                <a:ea typeface="標楷體" panose="03000509000000000000" pitchFamily="65" charset="-120"/>
              </a:rPr>
              <a:t>以色列初創企業</a:t>
            </a:r>
            <a:r>
              <a:rPr lang="en-US" altLang="zh-TW" b="1" dirty="0" smtClean="0">
                <a:solidFill>
                  <a:srgbClr val="FF0000"/>
                </a:solidFill>
                <a:latin typeface="標楷體" panose="03000509000000000000" pitchFamily="65" charset="-120"/>
                <a:ea typeface="標楷體" panose="03000509000000000000" pitchFamily="65" charset="-120"/>
              </a:rPr>
              <a:t>Wave</a:t>
            </a:r>
            <a:r>
              <a:rPr lang="zh-TW" altLang="en-US" dirty="0" smtClean="0">
                <a:latin typeface="標楷體" panose="03000509000000000000" pitchFamily="65" charset="-120"/>
                <a:ea typeface="標楷體" panose="03000509000000000000" pitchFamily="65" charset="-120"/>
              </a:rPr>
              <a:t>宣布</a:t>
            </a:r>
            <a:r>
              <a:rPr lang="zh-TW" altLang="en-US" dirty="0">
                <a:latin typeface="標楷體" panose="03000509000000000000" pitchFamily="65" charset="-120"/>
                <a:ea typeface="標楷體" panose="03000509000000000000" pitchFamily="65" charset="-120"/>
              </a:rPr>
              <a:t>完成世界首單基於區塊鏈技術的跨國交易。該筆價值</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萬美元的交易由愛爾蘭乳製品出口企業</a:t>
            </a:r>
            <a:r>
              <a:rPr lang="en-US" altLang="zh-TW" dirty="0" err="1">
                <a:latin typeface="標楷體" panose="03000509000000000000" pitchFamily="65" charset="-120"/>
                <a:ea typeface="標楷體" panose="03000509000000000000" pitchFamily="65" charset="-120"/>
              </a:rPr>
              <a:t>Ornua</a:t>
            </a:r>
            <a:r>
              <a:rPr lang="zh-TW" altLang="en-US" dirty="0">
                <a:latin typeface="標楷體" panose="03000509000000000000" pitchFamily="65" charset="-120"/>
                <a:ea typeface="標楷體" panose="03000509000000000000" pitchFamily="65" charset="-120"/>
              </a:rPr>
              <a:t>發起，向塞席爾貿易公司出售奶酪與黃油</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過去</a:t>
            </a:r>
            <a:r>
              <a:rPr lang="zh-TW" altLang="en-US" dirty="0">
                <a:latin typeface="標楷體" panose="03000509000000000000" pitchFamily="65" charset="-120"/>
                <a:ea typeface="標楷體" panose="03000509000000000000" pitchFamily="65" charset="-120"/>
              </a:rPr>
              <a:t>類似交易出於</a:t>
            </a:r>
            <a:r>
              <a:rPr lang="zh-TW" altLang="en-US" dirty="0" smtClean="0">
                <a:latin typeface="標楷體" panose="03000509000000000000" pitchFamily="65" charset="-120"/>
                <a:ea typeface="標楷體" panose="03000509000000000000" pitchFamily="65" charset="-120"/>
              </a:rPr>
              <a:t>保護，</a:t>
            </a:r>
            <a:r>
              <a:rPr lang="zh-TW" altLang="en-US" dirty="0">
                <a:latin typeface="標楷體" panose="03000509000000000000" pitchFamily="65" charset="-120"/>
                <a:ea typeface="標楷體" panose="03000509000000000000" pitchFamily="65" charset="-120"/>
              </a:rPr>
              <a:t>一般會要求開具銀行信用</a:t>
            </a:r>
            <a:r>
              <a:rPr lang="zh-TW" altLang="en-US" dirty="0" smtClean="0">
                <a:latin typeface="標楷體" panose="03000509000000000000" pitchFamily="65" charset="-120"/>
                <a:ea typeface="標楷體" panose="03000509000000000000" pitchFamily="65" charset="-120"/>
              </a:rPr>
              <a:t>證，導致</a:t>
            </a:r>
            <a:r>
              <a:rPr lang="zh-TW" altLang="en-US" dirty="0">
                <a:latin typeface="標楷體" panose="03000509000000000000" pitchFamily="65" charset="-120"/>
                <a:ea typeface="標楷體" panose="03000509000000000000" pitchFamily="65" charset="-120"/>
              </a:rPr>
              <a:t>後續連串繁雜的文書工作。如今有了</a:t>
            </a:r>
            <a:r>
              <a:rPr lang="en-US" altLang="zh-TW" dirty="0">
                <a:latin typeface="標楷體" panose="03000509000000000000" pitchFamily="65" charset="-120"/>
                <a:ea typeface="標楷體" panose="03000509000000000000" pitchFamily="65" charset="-120"/>
              </a:rPr>
              <a:t>Wave</a:t>
            </a:r>
            <a:r>
              <a:rPr lang="zh-TW" altLang="en-US" dirty="0">
                <a:latin typeface="標楷體" panose="03000509000000000000" pitchFamily="65" charset="-120"/>
                <a:ea typeface="標楷體" panose="03000509000000000000" pitchFamily="65" charset="-120"/>
              </a:rPr>
              <a:t>，無需第三方介入，交易過程涉及的船運、保險以及文書存取工作都</a:t>
            </a:r>
            <a:r>
              <a:rPr lang="zh-TW" altLang="en-US" dirty="0" smtClean="0">
                <a:latin typeface="標楷體" panose="03000509000000000000" pitchFamily="65" charset="-120"/>
                <a:ea typeface="標楷體" panose="03000509000000000000" pitchFamily="65" charset="-120"/>
              </a:rPr>
              <a:t>可交</a:t>
            </a:r>
            <a:r>
              <a:rPr lang="zh-TW" altLang="en-US" dirty="0">
                <a:latin typeface="標楷體" panose="03000509000000000000" pitchFamily="65" charset="-120"/>
                <a:ea typeface="標楷體" panose="03000509000000000000" pitchFamily="65" charset="-120"/>
              </a:rPr>
              <a:t>由區塊鏈技術代為把關，原先需</a:t>
            </a:r>
            <a:r>
              <a:rPr lang="zh-TW" altLang="en-US" dirty="0" smtClean="0">
                <a:latin typeface="標楷體" panose="03000509000000000000" pitchFamily="65" charset="-120"/>
                <a:ea typeface="標楷體" panose="03000509000000000000" pitchFamily="65" charset="-120"/>
              </a:rPr>
              <a:t>耗時</a:t>
            </a:r>
            <a:r>
              <a:rPr lang="en-US" altLang="zh-TW" dirty="0" smtClean="0">
                <a:latin typeface="標楷體" panose="03000509000000000000" pitchFamily="65" charset="-120"/>
                <a:ea typeface="標楷體" panose="03000509000000000000" pitchFamily="65" charset="-120"/>
              </a:rPr>
              <a:t>7~10</a:t>
            </a:r>
            <a:r>
              <a:rPr lang="zh-TW" altLang="en-US" dirty="0" smtClean="0">
                <a:latin typeface="標楷體" panose="03000509000000000000" pitchFamily="65" charset="-120"/>
                <a:ea typeface="標楷體" panose="03000509000000000000" pitchFamily="65" charset="-120"/>
              </a:rPr>
              <a:t>日的</a:t>
            </a:r>
            <a:r>
              <a:rPr lang="zh-TW" altLang="en-US" dirty="0">
                <a:latin typeface="標楷體" panose="03000509000000000000" pitchFamily="65" charset="-120"/>
                <a:ea typeface="標楷體" panose="03000509000000000000" pitchFamily="65" charset="-120"/>
              </a:rPr>
              <a:t>交易得以濃縮</a:t>
            </a:r>
            <a:r>
              <a:rPr lang="zh-TW" altLang="en-US" dirty="0" smtClean="0">
                <a:latin typeface="標楷體" panose="03000509000000000000" pitchFamily="65" charset="-120"/>
                <a:ea typeface="標楷體" panose="03000509000000000000" pitchFamily="65" charset="-120"/>
              </a:rPr>
              <a:t>至</a:t>
            </a:r>
            <a:r>
              <a:rPr lang="en-US" altLang="zh-TW" dirty="0" smtClean="0">
                <a:latin typeface="標楷體" panose="03000509000000000000" pitchFamily="65" charset="-120"/>
                <a:ea typeface="標楷體" panose="03000509000000000000" pitchFamily="65" charset="-120"/>
              </a:rPr>
              <a:t>4</a:t>
            </a:r>
            <a:r>
              <a:rPr lang="zh-TW" altLang="en-US" dirty="0" smtClean="0">
                <a:latin typeface="標楷體" panose="03000509000000000000" pitchFamily="65" charset="-120"/>
                <a:ea typeface="標楷體" panose="03000509000000000000" pitchFamily="65" charset="-120"/>
              </a:rPr>
              <a:t>小時。</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13094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a:t>
            </a:r>
            <a:r>
              <a:rPr lang="zh-TW" altLang="en-US" dirty="0" smtClean="0"/>
              <a:t>鏈實際應用例子</a:t>
            </a:r>
            <a:r>
              <a:rPr lang="en-US" altLang="zh-TW" dirty="0" smtClean="0"/>
              <a:t>-</a:t>
            </a:r>
            <a:r>
              <a:rPr lang="zh-TW" altLang="en-US" dirty="0" smtClean="0"/>
              <a:t>台灣</a:t>
            </a:r>
            <a:endParaRPr lang="zh-TW" altLang="en-US" dirty="0"/>
          </a:p>
        </p:txBody>
      </p:sp>
      <p:sp>
        <p:nvSpPr>
          <p:cNvPr id="3" name="內容版面配置區 2"/>
          <p:cNvSpPr>
            <a:spLocks noGrp="1"/>
          </p:cNvSpPr>
          <p:nvPr>
            <p:ph idx="1"/>
          </p:nvPr>
        </p:nvSpPr>
        <p:spPr/>
        <p:txBody>
          <a:bodyPr>
            <a:normAutofit fontScale="85000" lnSpcReduction="10000"/>
          </a:bodyPr>
          <a:lstStyle/>
          <a:p>
            <a:r>
              <a:rPr lang="en-US" altLang="zh-TW" dirty="0">
                <a:latin typeface="標楷體" panose="03000509000000000000" pitchFamily="65" charset="-120"/>
                <a:ea typeface="標楷體" panose="03000509000000000000" pitchFamily="65" charset="-120"/>
              </a:rPr>
              <a:t>2018</a:t>
            </a:r>
            <a:r>
              <a:rPr lang="zh-TW" altLang="en-US" dirty="0">
                <a:latin typeface="標楷體" panose="03000509000000000000" pitchFamily="65" charset="-120"/>
                <a:ea typeface="標楷體" panose="03000509000000000000" pitchFamily="65" charset="-120"/>
              </a:rPr>
              <a:t>年</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月，中信金控旗下</a:t>
            </a:r>
            <a:r>
              <a:rPr lang="zh-TW" altLang="en-US" b="1" dirty="0">
                <a:solidFill>
                  <a:srgbClr val="FF0000"/>
                </a:solidFill>
                <a:latin typeface="標楷體" panose="03000509000000000000" pitchFamily="65" charset="-120"/>
                <a:ea typeface="標楷體" panose="03000509000000000000" pitchFamily="65" charset="-120"/>
              </a:rPr>
              <a:t>中國信託商銀</a:t>
            </a:r>
            <a:r>
              <a:rPr lang="zh-TW" altLang="en-US" dirty="0">
                <a:latin typeface="標楷體" panose="03000509000000000000" pitchFamily="65" charset="-120"/>
                <a:ea typeface="標楷體" panose="03000509000000000000" pitchFamily="65" charset="-120"/>
              </a:rPr>
              <a:t>宣布與</a:t>
            </a:r>
            <a:r>
              <a:rPr lang="zh-TW" altLang="en-US" b="1" dirty="0">
                <a:solidFill>
                  <a:srgbClr val="FF0000"/>
                </a:solidFill>
                <a:latin typeface="標楷體" panose="03000509000000000000" pitchFamily="65" charset="-120"/>
                <a:ea typeface="標楷體" panose="03000509000000000000" pitchFamily="65" charset="-120"/>
              </a:rPr>
              <a:t>陽明海運</a:t>
            </a:r>
            <a:r>
              <a:rPr lang="zh-TW" altLang="en-US" dirty="0">
                <a:latin typeface="標楷體" panose="03000509000000000000" pitchFamily="65" charset="-120"/>
                <a:ea typeface="標楷體" panose="03000509000000000000" pitchFamily="65" charset="-120"/>
              </a:rPr>
              <a:t>合作，為客戶</a:t>
            </a:r>
            <a:r>
              <a:rPr lang="zh-TW" altLang="en-US" b="1" dirty="0">
                <a:solidFill>
                  <a:srgbClr val="FF0000"/>
                </a:solidFill>
                <a:latin typeface="標楷體" panose="03000509000000000000" pitchFamily="65" charset="-120"/>
                <a:ea typeface="標楷體" panose="03000509000000000000" pitchFamily="65" charset="-120"/>
              </a:rPr>
              <a:t>奇美實業</a:t>
            </a:r>
            <a:r>
              <a:rPr lang="zh-TW" altLang="en-US" dirty="0">
                <a:latin typeface="標楷體" panose="03000509000000000000" pitchFamily="65" charset="-120"/>
                <a:ea typeface="標楷體" panose="03000509000000000000" pitchFamily="65" charset="-120"/>
              </a:rPr>
              <a:t>完成國內首例區塊鏈國際貿易概念驗證，透過運用區塊鏈技術成功加速海運及貿易融資流程</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b="1" dirty="0" smtClean="0">
                <a:solidFill>
                  <a:srgbClr val="FF0000"/>
                </a:solidFill>
                <a:latin typeface="標楷體" panose="03000509000000000000" pitchFamily="65" charset="-120"/>
                <a:ea typeface="標楷體" panose="03000509000000000000" pitchFamily="65" charset="-120"/>
              </a:rPr>
              <a:t>中信銀</a:t>
            </a:r>
            <a:r>
              <a:rPr lang="zh-TW" altLang="en-US" dirty="0">
                <a:latin typeface="標楷體" panose="03000509000000000000" pitchFamily="65" charset="-120"/>
                <a:ea typeface="標楷體" panose="03000509000000000000" pitchFamily="65" charset="-120"/>
              </a:rPr>
              <a:t>指出，利用區塊鏈技術不可竄改、不可否認、以共識機制達成同步帳本等特性進行概念驗證，由銀行端同時提供進、出口商貿易融資服務，</a:t>
            </a:r>
            <a:r>
              <a:rPr lang="zh-TW" altLang="en-US" b="1" dirty="0">
                <a:solidFill>
                  <a:srgbClr val="FF0000"/>
                </a:solidFill>
                <a:latin typeface="標楷體" panose="03000509000000000000" pitchFamily="65" charset="-120"/>
                <a:ea typeface="標楷體" panose="03000509000000000000" pitchFamily="65" charset="-120"/>
              </a:rPr>
              <a:t>陽明海運</a:t>
            </a:r>
            <a:r>
              <a:rPr lang="zh-TW" altLang="en-US" dirty="0">
                <a:latin typeface="標楷體" panose="03000509000000000000" pitchFamily="65" charset="-120"/>
                <a:ea typeface="標楷體" panose="03000509000000000000" pitchFamily="65" charset="-120"/>
              </a:rPr>
              <a:t>則提供海運服務，與注重流程創新價值的</a:t>
            </a:r>
            <a:r>
              <a:rPr lang="zh-TW" altLang="en-US" b="1" dirty="0">
                <a:solidFill>
                  <a:srgbClr val="FF0000"/>
                </a:solidFill>
                <a:latin typeface="標楷體" panose="03000509000000000000" pitchFamily="65" charset="-120"/>
                <a:ea typeface="標楷體" panose="03000509000000000000" pitchFamily="65" charset="-120"/>
              </a:rPr>
              <a:t>奇美實業</a:t>
            </a:r>
            <a:r>
              <a:rPr lang="zh-TW" altLang="en-US" dirty="0">
                <a:latin typeface="標楷體" panose="03000509000000000000" pitchFamily="65" charset="-120"/>
                <a:ea typeface="標楷體" panose="03000509000000000000" pitchFamily="65" charset="-120"/>
              </a:rPr>
              <a:t>共同完成由台灣出口至東南亞的交易流程，節省進、出口商至少</a:t>
            </a:r>
            <a:r>
              <a:rPr lang="en-US" altLang="zh-TW" dirty="0">
                <a:latin typeface="標楷體" panose="03000509000000000000" pitchFamily="65" charset="-120"/>
                <a:ea typeface="標楷體" panose="03000509000000000000" pitchFamily="65" charset="-120"/>
              </a:rPr>
              <a:t>2</a:t>
            </a:r>
            <a:r>
              <a:rPr lang="zh-TW" altLang="en-US" dirty="0">
                <a:latin typeface="標楷體" panose="03000509000000000000" pitchFamily="65" charset="-120"/>
                <a:ea typeface="標楷體" panose="03000509000000000000" pitchFamily="65" charset="-120"/>
              </a:rPr>
              <a:t>天作業等待時間</a:t>
            </a:r>
            <a:r>
              <a:rPr lang="zh-TW" altLang="en-US"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590292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a:t>
            </a:r>
            <a:r>
              <a:rPr lang="zh-TW" altLang="en-US" dirty="0" smtClean="0"/>
              <a:t>鏈在金融上的應用</a:t>
            </a:r>
            <a:endParaRPr lang="zh-TW" altLang="en-US" dirty="0"/>
          </a:p>
        </p:txBody>
      </p:sp>
      <p:sp>
        <p:nvSpPr>
          <p:cNvPr id="3" name="內容版面配置區 2"/>
          <p:cNvSpPr>
            <a:spLocks noGrp="1"/>
          </p:cNvSpPr>
          <p:nvPr>
            <p:ph idx="1"/>
          </p:nvPr>
        </p:nvSpPr>
        <p:spPr/>
        <p:txBody>
          <a:bodyPr>
            <a:normAutofit fontScale="77500" lnSpcReduction="20000"/>
          </a:bodyPr>
          <a:lstStyle/>
          <a:p>
            <a:r>
              <a:rPr lang="zh-TW" altLang="en-US" dirty="0">
                <a:latin typeface="標楷體" panose="03000509000000000000" pitchFamily="65" charset="-120"/>
                <a:ea typeface="標楷體" panose="03000509000000000000" pitchFamily="65" charset="-120"/>
              </a:rPr>
              <a:t>區塊鏈技術，可以將以往需要紙本化傳遞的單據通過區塊鏈技術加密、記錄，並將電子化的加密文件在多方間傳遞，過程只需要幾分鐘，整個交易流程可以在幾個小時內完成。</a:t>
            </a:r>
            <a:endParaRPr lang="en-US" altLang="zh-TW" dirty="0">
              <a:latin typeface="標楷體" panose="03000509000000000000" pitchFamily="65" charset="-120"/>
              <a:ea typeface="標楷體" panose="03000509000000000000" pitchFamily="65" charset="-120"/>
            </a:endParaRP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金融業</a:t>
            </a:r>
            <a:r>
              <a:rPr lang="zh-TW" altLang="en-US" dirty="0">
                <a:latin typeface="標楷體" panose="03000509000000000000" pitchFamily="65" charset="-120"/>
                <a:ea typeface="標楷體" panose="03000509000000000000" pitchFamily="65" charset="-120"/>
              </a:rPr>
              <a:t>是積極導入區塊鏈的產業之一，其中的兩大應用是</a:t>
            </a:r>
            <a:r>
              <a:rPr lang="zh-TW" altLang="en-US" b="1" dirty="0">
                <a:solidFill>
                  <a:srgbClr val="FF0000"/>
                </a:solidFill>
                <a:latin typeface="標楷體" panose="03000509000000000000" pitchFamily="65" charset="-120"/>
                <a:ea typeface="標楷體" panose="03000509000000000000" pitchFamily="65" charset="-120"/>
              </a:rPr>
              <a:t>國際貿易融資</a:t>
            </a:r>
            <a:r>
              <a:rPr lang="zh-TW" altLang="en-US" dirty="0">
                <a:latin typeface="標楷體" panose="03000509000000000000" pitchFamily="65" charset="-120"/>
                <a:ea typeface="標楷體" panose="03000509000000000000" pitchFamily="65" charset="-120"/>
              </a:rPr>
              <a:t>和</a:t>
            </a:r>
            <a:r>
              <a:rPr lang="zh-TW" altLang="en-US" b="1" dirty="0">
                <a:solidFill>
                  <a:srgbClr val="FF0000"/>
                </a:solidFill>
                <a:latin typeface="標楷體" panose="03000509000000000000" pitchFamily="65" charset="-120"/>
                <a:ea typeface="標楷體" panose="03000509000000000000" pitchFamily="65" charset="-120"/>
              </a:rPr>
              <a:t>身份</a:t>
            </a:r>
            <a:r>
              <a:rPr lang="zh-TW" altLang="en-US" b="1" dirty="0" smtClean="0">
                <a:solidFill>
                  <a:srgbClr val="FF0000"/>
                </a:solidFill>
                <a:latin typeface="標楷體" panose="03000509000000000000" pitchFamily="65" charset="-120"/>
                <a:ea typeface="標楷體" panose="03000509000000000000" pitchFamily="65" charset="-120"/>
              </a:rPr>
              <a:t>認證</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隨著應用成熟，</a:t>
            </a:r>
            <a:r>
              <a:rPr lang="zh-TW" altLang="en-US" dirty="0">
                <a:latin typeface="標楷體" panose="03000509000000000000" pitchFamily="65" charset="-120"/>
                <a:ea typeface="標楷體" panose="03000509000000000000" pitchFamily="65" charset="-120"/>
              </a:rPr>
              <a:t>區塊鏈技術將改變原有的信用證貿易結算方式。從信用、票據領域率先開展，未來將延伸至跨境金融、供應鏈金融、資產證卷化等領域</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區塊鏈技術在金融</a:t>
            </a:r>
            <a:r>
              <a:rPr lang="zh-TW" altLang="en-US" dirty="0" smtClean="0">
                <a:latin typeface="標楷體" panose="03000509000000000000" pitchFamily="65" charset="-120"/>
                <a:ea typeface="標楷體" panose="03000509000000000000" pitchFamily="65" charset="-120"/>
              </a:rPr>
              <a:t>領域</a:t>
            </a:r>
            <a:r>
              <a:rPr lang="zh-TW" altLang="en-US" dirty="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可以整理為八大</a:t>
            </a:r>
            <a:r>
              <a:rPr lang="zh-TW" altLang="en-US" dirty="0">
                <a:latin typeface="標楷體" panose="03000509000000000000" pitchFamily="65" charset="-120"/>
                <a:ea typeface="標楷體" panose="03000509000000000000" pitchFamily="65" charset="-120"/>
              </a:rPr>
              <a:t>應用場景</a:t>
            </a:r>
          </a:p>
        </p:txBody>
      </p:sp>
    </p:spTree>
    <p:extLst>
      <p:ext uri="{BB962C8B-B14F-4D97-AF65-F5344CB8AC3E}">
        <p14:creationId xmlns:p14="http://schemas.microsoft.com/office/powerpoint/2010/main" val="2456441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latin typeface="標楷體" panose="03000509000000000000" pitchFamily="65" charset="-120"/>
                <a:ea typeface="標楷體" panose="03000509000000000000" pitchFamily="65" charset="-120"/>
              </a:rPr>
              <a:t>區塊鏈技術在金融</a:t>
            </a:r>
            <a:r>
              <a:rPr lang="zh-TW" altLang="en-US" dirty="0" smtClean="0">
                <a:latin typeface="標楷體" panose="03000509000000000000" pitchFamily="65" charset="-120"/>
                <a:ea typeface="標楷體" panose="03000509000000000000" pitchFamily="65" charset="-120"/>
              </a:rPr>
              <a:t>領域應用場景</a:t>
            </a:r>
            <a:endParaRPr lang="zh-TW" altLang="en-US" dirty="0"/>
          </a:p>
        </p:txBody>
      </p:sp>
      <p:sp>
        <p:nvSpPr>
          <p:cNvPr id="3" name="內容版面配置區 2"/>
          <p:cNvSpPr>
            <a:spLocks noGrp="1"/>
          </p:cNvSpPr>
          <p:nvPr>
            <p:ph idx="1"/>
          </p:nvPr>
        </p:nvSpPr>
        <p:spPr/>
        <p:txBody>
          <a:bodyPr>
            <a:normAutofit fontScale="62500" lnSpcReduction="20000"/>
          </a:bodyPr>
          <a:lstStyle/>
          <a:p>
            <a:r>
              <a:rPr lang="zh-TW" altLang="en-US" b="1" dirty="0">
                <a:solidFill>
                  <a:srgbClr val="FF0000"/>
                </a:solidFill>
                <a:latin typeface="標楷體" panose="03000509000000000000" pitchFamily="65" charset="-120"/>
                <a:ea typeface="標楷體" panose="03000509000000000000" pitchFamily="65" charset="-120"/>
              </a:rPr>
              <a:t>應用場景一：區塊鏈＋清算、</a:t>
            </a:r>
            <a:r>
              <a:rPr lang="zh-TW" altLang="en-US" b="1" dirty="0" smtClean="0">
                <a:solidFill>
                  <a:srgbClr val="FF0000"/>
                </a:solidFill>
                <a:latin typeface="標楷體" panose="03000509000000000000" pitchFamily="65" charset="-120"/>
                <a:ea typeface="標楷體" panose="03000509000000000000" pitchFamily="65" charset="-120"/>
              </a:rPr>
              <a:t>結算 </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 在</a:t>
            </a:r>
            <a:r>
              <a:rPr lang="zh-TW" altLang="en-US" dirty="0">
                <a:latin typeface="標楷體" panose="03000509000000000000" pitchFamily="65" charset="-120"/>
                <a:ea typeface="標楷體" panose="03000509000000000000" pitchFamily="65" charset="-120"/>
              </a:rPr>
              <a:t>清算和結算領域，不同金融機構間的基礎設施架構、業務流程各不相同，同時涉及很多人工處理的環節，極大地增加了業務成本，也容易出現差錯。</a:t>
            </a:r>
          </a:p>
          <a:p>
            <a:endParaRPr lang="zh-TW" altLang="en-US" dirty="0">
              <a:latin typeface="標楷體" panose="03000509000000000000" pitchFamily="65" charset="-120"/>
              <a:ea typeface="標楷體" panose="03000509000000000000" pitchFamily="65" charset="-120"/>
            </a:endParaRPr>
          </a:p>
          <a:p>
            <a:r>
              <a:rPr lang="zh-TW" altLang="en-US" b="1" dirty="0">
                <a:latin typeface="標楷體" panose="03000509000000000000" pitchFamily="65" charset="-120"/>
                <a:ea typeface="標楷體" panose="03000509000000000000" pitchFamily="65" charset="-120"/>
              </a:rPr>
              <a:t>應用場景二：區塊鏈＋跨境</a:t>
            </a:r>
            <a:r>
              <a:rPr lang="zh-TW" altLang="en-US" b="1" dirty="0" smtClean="0">
                <a:latin typeface="標楷體" panose="03000509000000000000" pitchFamily="65" charset="-120"/>
                <a:ea typeface="標楷體" panose="03000509000000000000" pitchFamily="65" charset="-120"/>
              </a:rPr>
              <a:t>支付 </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 在</a:t>
            </a:r>
            <a:r>
              <a:rPr lang="zh-TW" altLang="en-US" dirty="0">
                <a:latin typeface="標楷體" panose="03000509000000000000" pitchFamily="65" charset="-120"/>
                <a:ea typeface="標楷體" panose="03000509000000000000" pitchFamily="65" charset="-120"/>
              </a:rPr>
              <a:t>支付領域，區塊鏈技術的應用有助於降低金融機構間的對帳成本及爭議解決的成本，從而顯著提高支付業務的處理速度及效率，這一點在跨境支付領域的作用尤其明顯。</a:t>
            </a:r>
          </a:p>
          <a:p>
            <a:endParaRPr lang="zh-TW" altLang="en-US" dirty="0">
              <a:latin typeface="標楷體" panose="03000509000000000000" pitchFamily="65" charset="-120"/>
              <a:ea typeface="標楷體" panose="03000509000000000000" pitchFamily="65" charset="-120"/>
            </a:endParaRPr>
          </a:p>
          <a:p>
            <a:r>
              <a:rPr lang="zh-TW" altLang="en-US" b="1" dirty="0">
                <a:solidFill>
                  <a:srgbClr val="FF0000"/>
                </a:solidFill>
                <a:latin typeface="標楷體" panose="03000509000000000000" pitchFamily="65" charset="-120"/>
                <a:ea typeface="標楷體" panose="03000509000000000000" pitchFamily="65" charset="-120"/>
              </a:rPr>
              <a:t>應用場景三：區塊鏈＋數字</a:t>
            </a:r>
            <a:r>
              <a:rPr lang="zh-TW" altLang="en-US" b="1" dirty="0" smtClean="0">
                <a:solidFill>
                  <a:srgbClr val="FF0000"/>
                </a:solidFill>
                <a:latin typeface="標楷體" panose="03000509000000000000" pitchFamily="65" charset="-120"/>
                <a:ea typeface="標楷體" panose="03000509000000000000" pitchFamily="65" charset="-120"/>
              </a:rPr>
              <a:t>票據</a:t>
            </a:r>
            <a:r>
              <a:rPr lang="zh-TW" altLang="en-US" dirty="0" smtClean="0">
                <a:latin typeface="標楷體" panose="03000509000000000000" pitchFamily="65" charset="-120"/>
                <a:ea typeface="標楷體" panose="03000509000000000000" pitchFamily="65" charset="-120"/>
              </a:rPr>
              <a:t> </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 票據</a:t>
            </a:r>
            <a:r>
              <a:rPr lang="zh-TW" altLang="en-US" dirty="0">
                <a:latin typeface="標楷體" panose="03000509000000000000" pitchFamily="65" charset="-120"/>
                <a:ea typeface="標楷體" panose="03000509000000000000" pitchFamily="65" charset="-120"/>
              </a:rPr>
              <a:t>業務通過區塊鏈技術可以搭建一個可行的交易環境，避免信息的互相割裂和風險事件。目前區塊鏈技術可以實現的功能包括供需撮合、信用評級、分布式監管、數據存證和智能交易等。</a:t>
            </a:r>
          </a:p>
          <a:p>
            <a:endParaRPr lang="zh-TW" altLang="en-US" dirty="0">
              <a:latin typeface="標楷體" panose="03000509000000000000" pitchFamily="65" charset="-120"/>
              <a:ea typeface="標楷體" panose="03000509000000000000" pitchFamily="65" charset="-120"/>
            </a:endParaRPr>
          </a:p>
          <a:p>
            <a:r>
              <a:rPr lang="zh-TW" altLang="en-US" b="1" dirty="0">
                <a:latin typeface="標楷體" panose="03000509000000000000" pitchFamily="65" charset="-120"/>
                <a:ea typeface="標楷體" panose="03000509000000000000" pitchFamily="65" charset="-120"/>
              </a:rPr>
              <a:t>應用場景四：區塊鏈＋供應鏈</a:t>
            </a:r>
            <a:r>
              <a:rPr lang="zh-TW" altLang="en-US" b="1" dirty="0" smtClean="0">
                <a:latin typeface="標楷體" panose="03000509000000000000" pitchFamily="65" charset="-120"/>
                <a:ea typeface="標楷體" panose="03000509000000000000" pitchFamily="65" charset="-120"/>
              </a:rPr>
              <a:t>金融 </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  在</a:t>
            </a:r>
            <a:r>
              <a:rPr lang="zh-TW" altLang="en-US" dirty="0">
                <a:latin typeface="標楷體" panose="03000509000000000000" pitchFamily="65" charset="-120"/>
                <a:ea typeface="標楷體" panose="03000509000000000000" pitchFamily="65" charset="-120"/>
              </a:rPr>
              <a:t>供應鏈金融上，區塊鏈將分類帳上的貨物轉移登記為交易，以確定與生產鏈管理相關的各參與方以及產品產地、日期、價格、質量和其他相關信息。</a:t>
            </a:r>
          </a:p>
          <a:p>
            <a:endParaRPr lang="zh-TW" altLang="en-US" dirty="0">
              <a:latin typeface="標楷體" panose="03000509000000000000" pitchFamily="65" charset="-120"/>
              <a:ea typeface="標楷體" panose="03000509000000000000" pitchFamily="65" charset="-120"/>
            </a:endParaRPr>
          </a:p>
          <a:p>
            <a:pPr marL="0" indent="0">
              <a:buNone/>
            </a:pPr>
            <a:endParaRPr lang="zh-TW" altLang="en-US"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22001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區塊鏈技術在金融領域應用場景</a:t>
            </a:r>
            <a:endParaRPr lang="zh-TW" altLang="en-US" dirty="0"/>
          </a:p>
        </p:txBody>
      </p:sp>
      <p:sp>
        <p:nvSpPr>
          <p:cNvPr id="3" name="內容版面配置區 2"/>
          <p:cNvSpPr>
            <a:spLocks noGrp="1"/>
          </p:cNvSpPr>
          <p:nvPr>
            <p:ph idx="1"/>
          </p:nvPr>
        </p:nvSpPr>
        <p:spPr/>
        <p:txBody>
          <a:bodyPr>
            <a:noAutofit/>
          </a:bodyPr>
          <a:lstStyle/>
          <a:p>
            <a:r>
              <a:rPr lang="zh-TW" altLang="en-US" sz="2000" b="1" dirty="0" smtClean="0">
                <a:solidFill>
                  <a:srgbClr val="FF0000"/>
                </a:solidFill>
                <a:latin typeface="標楷體" panose="03000509000000000000" pitchFamily="65" charset="-120"/>
                <a:ea typeface="標楷體" panose="03000509000000000000" pitchFamily="65" charset="-120"/>
              </a:rPr>
              <a:t>應用</a:t>
            </a:r>
            <a:r>
              <a:rPr lang="zh-TW" altLang="en-US" sz="2000" b="1" dirty="0">
                <a:solidFill>
                  <a:srgbClr val="FF0000"/>
                </a:solidFill>
                <a:latin typeface="標楷體" panose="03000509000000000000" pitchFamily="65" charset="-120"/>
                <a:ea typeface="標楷體" panose="03000509000000000000" pitchFamily="65" charset="-120"/>
              </a:rPr>
              <a:t>場景五：區塊鏈＋資產證券</a:t>
            </a:r>
            <a:r>
              <a:rPr lang="zh-TW" altLang="en-US" sz="2000" b="1" dirty="0" smtClean="0">
                <a:solidFill>
                  <a:srgbClr val="FF0000"/>
                </a:solidFill>
                <a:latin typeface="標楷體" panose="03000509000000000000" pitchFamily="65" charset="-120"/>
                <a:ea typeface="標楷體" panose="03000509000000000000" pitchFamily="65" charset="-120"/>
              </a:rPr>
              <a:t>化 </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 區</a:t>
            </a:r>
            <a:r>
              <a:rPr lang="zh-TW" altLang="en-US" sz="2000" dirty="0">
                <a:latin typeface="標楷體" panose="03000509000000000000" pitchFamily="65" charset="-120"/>
                <a:ea typeface="標楷體" panose="03000509000000000000" pitchFamily="65" charset="-120"/>
              </a:rPr>
              <a:t>塊鏈去中心化、開放性、共享性的</a:t>
            </a:r>
            <a:r>
              <a:rPr lang="zh-TW" altLang="en-US" sz="2000" dirty="0" smtClean="0">
                <a:latin typeface="標楷體" panose="03000509000000000000" pitchFamily="65" charset="-120"/>
                <a:ea typeface="標楷體" panose="03000509000000000000" pitchFamily="65" charset="-120"/>
              </a:rPr>
              <a:t>特徵可以</a:t>
            </a:r>
            <a:r>
              <a:rPr lang="zh-TW" altLang="en-US" sz="2000" dirty="0">
                <a:latin typeface="標楷體" panose="03000509000000000000" pitchFamily="65" charset="-120"/>
                <a:ea typeface="標楷體" panose="03000509000000000000" pitchFamily="65" charset="-120"/>
              </a:rPr>
              <a:t>提升證券產品的登記、發行、交易與結算效率，並有效保證信息安全與個人隱私。</a:t>
            </a:r>
          </a:p>
          <a:p>
            <a:endParaRPr lang="zh-TW" altLang="en-US" sz="2000"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應用場景六：區塊鏈＋</a:t>
            </a:r>
            <a:r>
              <a:rPr lang="zh-TW" altLang="en-US" sz="2000" b="1" dirty="0" smtClean="0">
                <a:latin typeface="標楷體" panose="03000509000000000000" pitchFamily="65" charset="-120"/>
                <a:ea typeface="標楷體" panose="03000509000000000000" pitchFamily="65" charset="-120"/>
              </a:rPr>
              <a:t>徵信 </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 區</a:t>
            </a:r>
            <a:r>
              <a:rPr lang="zh-TW" altLang="en-US" sz="2000" dirty="0">
                <a:latin typeface="標楷體" panose="03000509000000000000" pitchFamily="65" charset="-120"/>
                <a:ea typeface="標楷體" panose="03000509000000000000" pitchFamily="65" charset="-120"/>
              </a:rPr>
              <a:t>塊鏈技術有可能打破數據孤島的難題，數據主體通過某種交易機制，通過區塊鏈交換數據信息。</a:t>
            </a:r>
          </a:p>
          <a:p>
            <a:endParaRPr lang="zh-TW" altLang="en-US" sz="2000" dirty="0">
              <a:latin typeface="標楷體" panose="03000509000000000000" pitchFamily="65" charset="-120"/>
              <a:ea typeface="標楷體" panose="03000509000000000000" pitchFamily="65" charset="-120"/>
            </a:endParaRPr>
          </a:p>
          <a:p>
            <a:r>
              <a:rPr lang="zh-TW" altLang="en-US" sz="2000" b="1" dirty="0">
                <a:solidFill>
                  <a:srgbClr val="FF0000"/>
                </a:solidFill>
                <a:latin typeface="標楷體" panose="03000509000000000000" pitchFamily="65" charset="-120"/>
                <a:ea typeface="標楷體" panose="03000509000000000000" pitchFamily="65" charset="-120"/>
              </a:rPr>
              <a:t>應用場景七：區塊鏈＋資產</a:t>
            </a:r>
            <a:r>
              <a:rPr lang="zh-TW" altLang="en-US" sz="2000" b="1" dirty="0" smtClean="0">
                <a:solidFill>
                  <a:srgbClr val="FF0000"/>
                </a:solidFill>
                <a:latin typeface="標楷體" panose="03000509000000000000" pitchFamily="65" charset="-120"/>
                <a:ea typeface="標楷體" panose="03000509000000000000" pitchFamily="65" charset="-120"/>
              </a:rPr>
              <a:t>託管 </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 區</a:t>
            </a:r>
            <a:r>
              <a:rPr lang="zh-TW" altLang="en-US" sz="2000" dirty="0">
                <a:latin typeface="標楷體" panose="03000509000000000000" pitchFamily="65" charset="-120"/>
                <a:ea typeface="標楷體" panose="03000509000000000000" pitchFamily="65" charset="-120"/>
              </a:rPr>
              <a:t>塊鏈具有不可篡改和加密認證的屬性，確保了交易方快速共享必要信息、保護帳戶信息安全。</a:t>
            </a:r>
          </a:p>
          <a:p>
            <a:endParaRPr lang="zh-TW" altLang="en-US" sz="2000"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應用場景八：區塊鏈＋用戶</a:t>
            </a:r>
            <a:r>
              <a:rPr lang="zh-TW" altLang="en-US" sz="2000" b="1" dirty="0" smtClean="0">
                <a:latin typeface="標楷體" panose="03000509000000000000" pitchFamily="65" charset="-120"/>
                <a:ea typeface="標楷體" panose="03000509000000000000" pitchFamily="65" charset="-120"/>
              </a:rPr>
              <a:t>身份或帳戶識別 </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 區</a:t>
            </a:r>
            <a:r>
              <a:rPr lang="zh-TW" altLang="en-US" sz="2000" dirty="0">
                <a:latin typeface="標楷體" panose="03000509000000000000" pitchFamily="65" charset="-120"/>
                <a:ea typeface="標楷體" panose="03000509000000000000" pitchFamily="65" charset="-120"/>
              </a:rPr>
              <a:t>塊鏈技術可實現數位化身份的安全、可靠管理，在保證客戶隱私的前提下提升客戶識別的效率並降低成本</a:t>
            </a:r>
            <a:r>
              <a:rPr lang="zh-TW" altLang="en-US" sz="2000" dirty="0" smtClean="0">
                <a:latin typeface="標楷體" panose="03000509000000000000" pitchFamily="65" charset="-120"/>
                <a:ea typeface="標楷體" panose="03000509000000000000" pitchFamily="65" charset="-120"/>
              </a:rPr>
              <a:t>。</a:t>
            </a:r>
            <a:endParaRPr lang="zh-TW" altLang="en-US" sz="2000" dirty="0">
              <a:latin typeface="標楷體" panose="03000509000000000000" pitchFamily="65" charset="-120"/>
              <a:ea typeface="標楷體" panose="03000509000000000000" pitchFamily="65" charset="-120"/>
            </a:endParaRPr>
          </a:p>
        </p:txBody>
      </p:sp>
      <p:sp>
        <p:nvSpPr>
          <p:cNvPr id="4" name="矩形 3"/>
          <p:cNvSpPr/>
          <p:nvPr/>
        </p:nvSpPr>
        <p:spPr>
          <a:xfrm>
            <a:off x="539552" y="6277962"/>
            <a:ext cx="8208912" cy="369332"/>
          </a:xfrm>
          <a:prstGeom prst="rect">
            <a:avLst/>
          </a:prstGeom>
        </p:spPr>
        <p:txBody>
          <a:bodyPr wrap="square">
            <a:spAutoFit/>
          </a:bodyPr>
          <a:lstStyle/>
          <a:p>
            <a:r>
              <a:rPr lang="zh-TW" altLang="en-US" dirty="0" smtClean="0"/>
              <a:t>來源出處 </a:t>
            </a:r>
            <a:r>
              <a:rPr lang="en-US" altLang="zh-TW" dirty="0" smtClean="0"/>
              <a:t>:</a:t>
            </a:r>
            <a:r>
              <a:rPr lang="zh-TW" altLang="en-US" dirty="0" smtClean="0"/>
              <a:t>  </a:t>
            </a:r>
            <a:r>
              <a:rPr lang="en-US" altLang="zh-TW" dirty="0" smtClean="0"/>
              <a:t>https</a:t>
            </a:r>
            <a:r>
              <a:rPr lang="en-US" altLang="zh-TW" dirty="0"/>
              <a:t>://bigdatafinance.tw/index.php/tech/565-2018-03-28-10-27-13</a:t>
            </a:r>
            <a:endParaRPr lang="zh-TW" altLang="en-US" dirty="0"/>
          </a:p>
        </p:txBody>
      </p:sp>
    </p:spTree>
    <p:extLst>
      <p:ext uri="{BB962C8B-B14F-4D97-AF65-F5344CB8AC3E}">
        <p14:creationId xmlns:p14="http://schemas.microsoft.com/office/powerpoint/2010/main" val="4026076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區塊鏈的應用</a:t>
            </a:r>
          </a:p>
        </p:txBody>
      </p:sp>
      <p:sp>
        <p:nvSpPr>
          <p:cNvPr id="3" name="內容版面配置區 2"/>
          <p:cNvSpPr>
            <a:spLocks noGrp="1"/>
          </p:cNvSpPr>
          <p:nvPr>
            <p:ph idx="1"/>
          </p:nvPr>
        </p:nvSpPr>
        <p:spPr/>
        <p:txBody>
          <a:bodyPr>
            <a:normAutofit fontScale="77500" lnSpcReduction="20000"/>
          </a:bodyPr>
          <a:lstStyle/>
          <a:p>
            <a:r>
              <a:rPr lang="zh-TW" altLang="en-US" dirty="0" smtClean="0">
                <a:latin typeface="標楷體" panose="03000509000000000000" pitchFamily="65" charset="-120"/>
                <a:ea typeface="標楷體" panose="03000509000000000000" pitchFamily="65" charset="-120"/>
              </a:rPr>
              <a:t>在</a:t>
            </a:r>
            <a:r>
              <a:rPr lang="zh-TW" altLang="en-US" dirty="0">
                <a:latin typeface="標楷體" panose="03000509000000000000" pitchFamily="65" charset="-120"/>
                <a:ea typeface="標楷體" panose="03000509000000000000" pitchFamily="65" charset="-120"/>
              </a:rPr>
              <a:t>金融領域，區塊鏈</a:t>
            </a:r>
            <a:r>
              <a:rPr lang="zh-TW" altLang="en-US" dirty="0" smtClean="0">
                <a:latin typeface="標楷體" panose="03000509000000000000" pitchFamily="65" charset="-120"/>
                <a:ea typeface="標楷體" panose="03000509000000000000" pitchFamily="65" charset="-120"/>
              </a:rPr>
              <a:t>技術已在</a:t>
            </a:r>
            <a:r>
              <a:rPr lang="zh-TW" altLang="en-US" dirty="0">
                <a:latin typeface="標楷體" panose="03000509000000000000" pitchFamily="65" charset="-120"/>
                <a:ea typeface="標楷體" panose="03000509000000000000" pitchFamily="65" charset="-120"/>
              </a:rPr>
              <a:t>數字貨幣、支付清算、票據與供應鏈、信貸融資、金融交易、證券、保險、租賃</a:t>
            </a:r>
            <a:r>
              <a:rPr lang="zh-TW" altLang="en-US" dirty="0" smtClean="0">
                <a:latin typeface="標楷體" panose="03000509000000000000" pitchFamily="65" charset="-120"/>
                <a:ea typeface="標楷體" panose="03000509000000000000" pitchFamily="65" charset="-120"/>
              </a:rPr>
              <a:t>等分</a:t>
            </a:r>
            <a:r>
              <a:rPr lang="zh-TW" altLang="en-US" dirty="0">
                <a:latin typeface="標楷體" panose="03000509000000000000" pitchFamily="65" charset="-120"/>
                <a:ea typeface="標楷體" panose="03000509000000000000" pitchFamily="65" charset="-120"/>
              </a:rPr>
              <a:t>領域從理論探索走向實踐</a:t>
            </a:r>
            <a:r>
              <a:rPr lang="zh-TW" altLang="en-US" dirty="0" smtClean="0">
                <a:latin typeface="標楷體" panose="03000509000000000000" pitchFamily="65" charset="-120"/>
                <a:ea typeface="標楷體" panose="03000509000000000000" pitchFamily="65" charset="-120"/>
              </a:rPr>
              <a:t>應用。</a:t>
            </a:r>
            <a:endParaRPr lang="en-US" altLang="zh-TW" dirty="0" smtClean="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區塊鏈的應用已延伸到</a:t>
            </a:r>
            <a:r>
              <a:rPr lang="zh-TW" altLang="en-US" b="1" dirty="0">
                <a:solidFill>
                  <a:srgbClr val="FF0000"/>
                </a:solidFill>
                <a:latin typeface="標楷體" panose="03000509000000000000" pitchFamily="65" charset="-120"/>
                <a:ea typeface="標楷體" panose="03000509000000000000" pitchFamily="65" charset="-120"/>
              </a:rPr>
              <a:t>物聯</a:t>
            </a:r>
            <a:r>
              <a:rPr lang="zh-TW" altLang="en-US" b="1" dirty="0" smtClean="0">
                <a:solidFill>
                  <a:srgbClr val="FF0000"/>
                </a:solidFill>
                <a:latin typeface="標楷體" panose="03000509000000000000" pitchFamily="65" charset="-120"/>
                <a:ea typeface="標楷體" panose="03000509000000000000" pitchFamily="65" charset="-120"/>
              </a:rPr>
              <a:t>網、</a:t>
            </a:r>
            <a:r>
              <a:rPr lang="zh-TW" altLang="en-US" b="1" dirty="0">
                <a:solidFill>
                  <a:srgbClr val="FF0000"/>
                </a:solidFill>
                <a:latin typeface="標楷體" panose="03000509000000000000" pitchFamily="65" charset="-120"/>
                <a:ea typeface="標楷體" panose="03000509000000000000" pitchFamily="65" charset="-120"/>
              </a:rPr>
              <a:t>農產品履歷</a:t>
            </a:r>
            <a:r>
              <a:rPr lang="zh-TW" altLang="en-US" dirty="0">
                <a:latin typeface="標楷體" panose="03000509000000000000" pitchFamily="65" charset="-120"/>
                <a:ea typeface="標楷體" panose="03000509000000000000" pitchFamily="65" charset="-120"/>
              </a:rPr>
              <a:t>等多領域。</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a:t>
            </a:r>
            <a:r>
              <a:rPr lang="zh-TW" altLang="en-US" b="1" dirty="0">
                <a:solidFill>
                  <a:srgbClr val="FF0000"/>
                </a:solidFill>
                <a:latin typeface="標楷體" panose="03000509000000000000" pitchFamily="65" charset="-120"/>
                <a:ea typeface="標楷體" panose="03000509000000000000" pitchFamily="65" charset="-120"/>
              </a:rPr>
              <a:t>物聯網領域</a:t>
            </a:r>
            <a:r>
              <a:rPr lang="zh-TW" altLang="en-US" dirty="0">
                <a:latin typeface="標楷體" panose="03000509000000000000" pitchFamily="65" charset="-120"/>
                <a:ea typeface="標楷體" panose="03000509000000000000" pitchFamily="65" charset="-120"/>
              </a:rPr>
              <a:t>，區塊鏈技術可以被用於追蹤設備的歷史數據，從而協調處理設備與設備之間的</a:t>
            </a:r>
            <a:r>
              <a:rPr lang="zh-TW" altLang="en-US" dirty="0" smtClean="0">
                <a:latin typeface="標楷體" panose="03000509000000000000" pitchFamily="65" charset="-120"/>
                <a:ea typeface="標楷體" panose="03000509000000000000" pitchFamily="65" charset="-120"/>
              </a:rPr>
              <a:t>交易。</a:t>
            </a:r>
            <a:endParaRPr lang="zh-TW" altLang="en-US"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未來的應用場景包括</a:t>
            </a:r>
            <a:r>
              <a:rPr lang="zh-TW" altLang="en-US" dirty="0" smtClean="0">
                <a:latin typeface="標楷體" panose="03000509000000000000" pitchFamily="65" charset="-120"/>
                <a:ea typeface="標楷體" panose="03000509000000000000" pitchFamily="65" charset="-120"/>
              </a:rPr>
              <a:t>對</a:t>
            </a:r>
            <a:r>
              <a:rPr lang="zh-TW" altLang="en-US" b="1" dirty="0" smtClean="0">
                <a:solidFill>
                  <a:srgbClr val="FF0000"/>
                </a:solidFill>
                <a:latin typeface="標楷體" panose="03000509000000000000" pitchFamily="65" charset="-120"/>
                <a:ea typeface="標楷體" panose="03000509000000000000" pitchFamily="65" charset="-120"/>
              </a:rPr>
              <a:t>教育歷程</a:t>
            </a:r>
            <a:r>
              <a:rPr lang="zh-TW" altLang="en-US" dirty="0" smtClean="0">
                <a:latin typeface="標楷體" panose="03000509000000000000" pitchFamily="65" charset="-120"/>
                <a:ea typeface="標楷體" panose="03000509000000000000" pitchFamily="65" charset="-120"/>
              </a:rPr>
              <a:t>、</a:t>
            </a:r>
            <a:r>
              <a:rPr lang="zh-TW" altLang="en-US" b="1" dirty="0">
                <a:solidFill>
                  <a:srgbClr val="FF0000"/>
                </a:solidFill>
                <a:latin typeface="標楷體" panose="03000509000000000000" pitchFamily="65" charset="-120"/>
                <a:ea typeface="標楷體" panose="03000509000000000000" pitchFamily="65" charset="-120"/>
              </a:rPr>
              <a:t>電子病歷</a:t>
            </a:r>
            <a:r>
              <a:rPr lang="zh-TW" altLang="en-US" dirty="0">
                <a:latin typeface="標楷體" panose="03000509000000000000" pitchFamily="65" charset="-120"/>
                <a:ea typeface="標楷體" panose="03000509000000000000" pitchFamily="65" charset="-120"/>
              </a:rPr>
              <a:t>等領域大數據的記錄、保存及管理。</a:t>
            </a:r>
          </a:p>
        </p:txBody>
      </p:sp>
    </p:spTree>
    <p:extLst>
      <p:ext uri="{BB962C8B-B14F-4D97-AF65-F5344CB8AC3E}">
        <p14:creationId xmlns:p14="http://schemas.microsoft.com/office/powerpoint/2010/main" val="173261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4560"/>
            <a:ext cx="7494331"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39551" y="5890046"/>
            <a:ext cx="7638347" cy="923330"/>
          </a:xfrm>
          <a:prstGeom prst="rect">
            <a:avLst/>
          </a:prstGeom>
        </p:spPr>
        <p:txBody>
          <a:bodyPr wrap="square">
            <a:spAutoFit/>
          </a:bodyPr>
          <a:lstStyle/>
          <a:p>
            <a:r>
              <a:rPr lang="en-US" altLang="zh-TW" dirty="0" smtClean="0"/>
              <a:t>2019</a:t>
            </a:r>
            <a:r>
              <a:rPr lang="zh-TW" altLang="en-US" dirty="0" smtClean="0"/>
              <a:t>年的委內瑞拉</a:t>
            </a:r>
            <a:r>
              <a:rPr lang="zh-TW" altLang="en-US" dirty="0"/>
              <a:t>人買東西儘量都以金融卡或信用卡付帳，要不就以物易物，能不用鈔票就不用</a:t>
            </a:r>
            <a:r>
              <a:rPr lang="zh-TW" altLang="en-US" dirty="0" smtClean="0"/>
              <a:t>鈔票。</a:t>
            </a:r>
            <a:r>
              <a:rPr lang="zh-TW" altLang="en-US" dirty="0"/>
              <a:t>委內瑞拉經濟大崩盤，人民理個頭髮要用</a:t>
            </a:r>
            <a:r>
              <a:rPr lang="en-US" altLang="zh-TW" dirty="0"/>
              <a:t>5</a:t>
            </a:r>
            <a:r>
              <a:rPr lang="zh-TW" altLang="en-US" dirty="0"/>
              <a:t>根香蕉及</a:t>
            </a:r>
            <a:r>
              <a:rPr lang="en-US" altLang="zh-TW" dirty="0"/>
              <a:t>2</a:t>
            </a:r>
            <a:r>
              <a:rPr lang="zh-TW" altLang="en-US" dirty="0"/>
              <a:t>顆雞蛋來交換</a:t>
            </a:r>
          </a:p>
        </p:txBody>
      </p:sp>
      <p:sp>
        <p:nvSpPr>
          <p:cNvPr id="4" name="矩形 3"/>
          <p:cNvSpPr/>
          <p:nvPr/>
        </p:nvSpPr>
        <p:spPr>
          <a:xfrm>
            <a:off x="611560" y="5435932"/>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Tree>
    <p:extLst>
      <p:ext uri="{BB962C8B-B14F-4D97-AF65-F5344CB8AC3E}">
        <p14:creationId xmlns:p14="http://schemas.microsoft.com/office/powerpoint/2010/main" val="298467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50</a:t>
            </a:fld>
            <a:endParaRPr lang="zh-TW" altLang="en-US"/>
          </a:p>
        </p:txBody>
      </p:sp>
      <p:sp>
        <p:nvSpPr>
          <p:cNvPr id="3" name="矩形 2"/>
          <p:cNvSpPr/>
          <p:nvPr/>
        </p:nvSpPr>
        <p:spPr>
          <a:xfrm>
            <a:off x="539552" y="5517232"/>
            <a:ext cx="7848871" cy="646331"/>
          </a:xfrm>
          <a:prstGeom prst="rect">
            <a:avLst/>
          </a:prstGeom>
        </p:spPr>
        <p:txBody>
          <a:bodyPr wrap="square">
            <a:spAutoFit/>
          </a:bodyPr>
          <a:lstStyle/>
          <a:p>
            <a:r>
              <a:rPr lang="zh-TW" altLang="en-US" b="1" dirty="0">
                <a:solidFill>
                  <a:srgbClr val="FF0000"/>
                </a:solidFill>
              </a:rPr>
              <a:t>利用區塊鏈技術及其智能合約支付平台的優勢，</a:t>
            </a:r>
            <a:r>
              <a:rPr lang="en-US" altLang="zh-TW" b="1" dirty="0">
                <a:solidFill>
                  <a:srgbClr val="FF0000"/>
                </a:solidFill>
              </a:rPr>
              <a:t>ODEM</a:t>
            </a:r>
            <a:r>
              <a:rPr lang="zh-TW" altLang="en-US" b="1" dirty="0">
                <a:solidFill>
                  <a:srgbClr val="FF0000"/>
                </a:solidFill>
              </a:rPr>
              <a:t>將使學生和教授直接互動並參與教育和學習的交流，而無需中介機構的</a:t>
            </a:r>
            <a:r>
              <a:rPr lang="zh-TW" altLang="en-US" b="1" dirty="0" smtClean="0">
                <a:solidFill>
                  <a:srgbClr val="FF0000"/>
                </a:solidFill>
              </a:rPr>
              <a:t>參與。</a:t>
            </a:r>
            <a:endParaRPr lang="zh-TW" altLang="en-US" b="1"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06" y="1196752"/>
            <a:ext cx="7843617" cy="415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區塊鏈上的</a:t>
            </a:r>
            <a:r>
              <a:rPr lang="zh-TW" altLang="en-US" smtClean="0"/>
              <a:t>分散式教育平台</a:t>
            </a:r>
            <a:endParaRPr lang="zh-TW" altLang="en-US" dirty="0"/>
          </a:p>
        </p:txBody>
      </p:sp>
    </p:spTree>
    <p:extLst>
      <p:ext uri="{BB962C8B-B14F-4D97-AF65-F5344CB8AC3E}">
        <p14:creationId xmlns:p14="http://schemas.microsoft.com/office/powerpoint/2010/main" val="41855138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51</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90" y="1268760"/>
            <a:ext cx="8813019" cy="4531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dirty="0" smtClean="0"/>
              <a:t>區塊鏈認證服務</a:t>
            </a:r>
            <a:r>
              <a:rPr lang="en-US" altLang="zh-TW" sz="4000" dirty="0" smtClean="0"/>
              <a:t>– Proof of Existence</a:t>
            </a:r>
            <a:endParaRPr lang="zh-TW" altLang="en-US" sz="4000" dirty="0"/>
          </a:p>
        </p:txBody>
      </p:sp>
      <p:sp>
        <p:nvSpPr>
          <p:cNvPr id="3" name="矩形 2"/>
          <p:cNvSpPr/>
          <p:nvPr/>
        </p:nvSpPr>
        <p:spPr>
          <a:xfrm>
            <a:off x="452636" y="5800353"/>
            <a:ext cx="4572000" cy="646331"/>
          </a:xfrm>
          <a:prstGeom prst="rect">
            <a:avLst/>
          </a:prstGeom>
        </p:spPr>
        <p:txBody>
          <a:bodyPr>
            <a:spAutoFit/>
          </a:bodyPr>
          <a:lstStyle/>
          <a:p>
            <a:r>
              <a:rPr lang="zh-TW" altLang="en-US" dirty="0" smtClean="0">
                <a:solidFill>
                  <a:srgbClr val="FF0000"/>
                </a:solidFill>
              </a:rPr>
              <a:t>使用者可以在網頁端針對藝術作品、或軟體進行雜湊運算，證明該事物的著作權。</a:t>
            </a:r>
            <a:endParaRPr lang="zh-TW" altLang="en-US" dirty="0">
              <a:solidFill>
                <a:srgbClr val="FF0000"/>
              </a:solidFill>
            </a:endParaRPr>
          </a:p>
        </p:txBody>
      </p:sp>
    </p:spTree>
    <p:extLst>
      <p:ext uri="{BB962C8B-B14F-4D97-AF65-F5344CB8AC3E}">
        <p14:creationId xmlns:p14="http://schemas.microsoft.com/office/powerpoint/2010/main" val="12555982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區塊鏈透明助學</a:t>
            </a:r>
          </a:p>
        </p:txBody>
      </p:sp>
      <p:sp>
        <p:nvSpPr>
          <p:cNvPr id="3" name="內容版面配置區 2"/>
          <p:cNvSpPr>
            <a:spLocks noGrp="1"/>
          </p:cNvSpPr>
          <p:nvPr>
            <p:ph idx="1"/>
          </p:nvPr>
        </p:nvSpPr>
        <p:spPr/>
        <p:txBody>
          <a:bodyPr>
            <a:normAutofit/>
          </a:bodyPr>
          <a:lstStyle/>
          <a:p>
            <a:r>
              <a:rPr lang="zh-TW" altLang="en-US" sz="2800" dirty="0"/>
              <a:t>區塊鏈的智慧合約有無數用途，</a:t>
            </a:r>
            <a:r>
              <a:rPr lang="zh-TW" altLang="en-US" sz="2800" dirty="0" smtClean="0"/>
              <a:t>智慧素養教育合約</a:t>
            </a:r>
            <a:r>
              <a:rPr lang="zh-TW" altLang="en-US" sz="2800" dirty="0"/>
              <a:t>就是其中一種。如果有人給孩子提供上學資助，可以透過智慧合約</a:t>
            </a:r>
            <a:r>
              <a:rPr lang="zh-TW" altLang="en-US" sz="2800" b="1" dirty="0">
                <a:solidFill>
                  <a:srgbClr val="FF0000"/>
                </a:solidFill>
              </a:rPr>
              <a:t>自動確認學習進度，滿足學習合約後，自動觸發後續資金撥付給</a:t>
            </a:r>
            <a:r>
              <a:rPr lang="zh-TW" altLang="en-US" sz="2800" b="1" dirty="0" smtClean="0">
                <a:solidFill>
                  <a:srgbClr val="FF0000"/>
                </a:solidFill>
              </a:rPr>
              <a:t>下個</a:t>
            </a:r>
            <a:r>
              <a:rPr lang="zh-TW" altLang="en-US" sz="2800" b="1" dirty="0">
                <a:solidFill>
                  <a:srgbClr val="FF0000"/>
                </a:solidFill>
              </a:rPr>
              <a:t>學習模組</a:t>
            </a:r>
            <a:r>
              <a:rPr lang="zh-TW" altLang="en-US" sz="2800" b="1" dirty="0" smtClean="0"/>
              <a:t>。</a:t>
            </a:r>
            <a:endParaRPr lang="en-US" altLang="zh-TW" sz="2800" b="1" dirty="0" smtClean="0"/>
          </a:p>
          <a:p>
            <a:endParaRPr lang="en-US" altLang="zh-TW" sz="2800" b="1" dirty="0" smtClean="0"/>
          </a:p>
          <a:p>
            <a:r>
              <a:rPr lang="zh-TW" altLang="en-US" sz="2800" dirty="0" smtClean="0"/>
              <a:t>區</a:t>
            </a:r>
            <a:r>
              <a:rPr lang="zh-TW" altLang="en-US" sz="2800" dirty="0"/>
              <a:t>塊鏈學習合約能夠使學習者和資助者之間完全以點對點方式進行協調，公開透明，對雙方都是正向激勵</a:t>
            </a:r>
            <a:r>
              <a:rPr lang="zh-TW" altLang="en-US" sz="2800" dirty="0" smtClean="0"/>
              <a:t>。</a:t>
            </a:r>
            <a:endParaRPr lang="zh-TW" altLang="en-US" sz="2800" dirty="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52</a:t>
            </a:fld>
            <a:endParaRPr lang="zh-TW" altLang="en-US"/>
          </a:p>
        </p:txBody>
      </p:sp>
    </p:spTree>
    <p:extLst>
      <p:ext uri="{BB962C8B-B14F-4D97-AF65-F5344CB8AC3E}">
        <p14:creationId xmlns:p14="http://schemas.microsoft.com/office/powerpoint/2010/main" val="34003380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數位</a:t>
            </a:r>
            <a:r>
              <a:rPr lang="zh-TW" altLang="en-US" dirty="0" smtClean="0"/>
              <a:t>文憑</a:t>
            </a:r>
            <a:r>
              <a:rPr lang="en-US" altLang="zh-TW" dirty="0" smtClean="0"/>
              <a:t>+</a:t>
            </a:r>
            <a:r>
              <a:rPr lang="zh-TW" altLang="en-US" dirty="0" smtClean="0"/>
              <a:t>區</a:t>
            </a:r>
            <a:r>
              <a:rPr lang="zh-TW" altLang="en-US" dirty="0"/>
              <a:t>塊鏈技術</a:t>
            </a:r>
          </a:p>
        </p:txBody>
      </p:sp>
      <p:sp>
        <p:nvSpPr>
          <p:cNvPr id="3" name="內容版面配置區 2"/>
          <p:cNvSpPr>
            <a:spLocks noGrp="1"/>
          </p:cNvSpPr>
          <p:nvPr>
            <p:ph idx="1"/>
          </p:nvPr>
        </p:nvSpPr>
        <p:spPr/>
        <p:txBody>
          <a:bodyPr>
            <a:normAutofit lnSpcReduction="10000"/>
          </a:bodyPr>
          <a:lstStyle/>
          <a:p>
            <a:endParaRPr lang="en-US" altLang="zh-TW" sz="2000" dirty="0"/>
          </a:p>
          <a:p>
            <a:r>
              <a:rPr lang="zh-TW" altLang="en-US" sz="2000" dirty="0"/>
              <a:t>麻省理工學院（</a:t>
            </a:r>
            <a:r>
              <a:rPr lang="en-US" altLang="zh-TW" sz="2000" dirty="0"/>
              <a:t>MIT</a:t>
            </a:r>
            <a:r>
              <a:rPr lang="zh-TW" altLang="en-US" sz="2000" dirty="0"/>
              <a:t>）數位文憑</a:t>
            </a:r>
            <a:r>
              <a:rPr lang="zh-TW" altLang="en-US" sz="2000" b="1" u="sng" dirty="0">
                <a:solidFill>
                  <a:srgbClr val="FF0000"/>
                </a:solidFill>
              </a:rPr>
              <a:t>採用比特幣區塊鏈技術</a:t>
            </a:r>
            <a:r>
              <a:rPr lang="zh-TW" altLang="en-US" sz="2000" dirty="0"/>
              <a:t>，當學生</a:t>
            </a:r>
            <a:r>
              <a:rPr lang="zh-TW" altLang="en-US" sz="2000" dirty="0" smtClean="0"/>
              <a:t>下載</a:t>
            </a:r>
            <a:r>
              <a:rPr lang="zh-TW" altLang="en-US" sz="2000" dirty="0"/>
              <a:t>專屬</a:t>
            </a:r>
            <a:r>
              <a:rPr lang="en-US" altLang="zh-TW" sz="2000" dirty="0" smtClean="0"/>
              <a:t>Wallet</a:t>
            </a:r>
            <a:r>
              <a:rPr lang="zh-TW" altLang="en-US" sz="2000" dirty="0"/>
              <a:t>後即產生一組公鑰與私鑰，將公鑰傳給</a:t>
            </a:r>
            <a:r>
              <a:rPr lang="en-US" altLang="zh-TW" sz="2000" dirty="0"/>
              <a:t>MIT</a:t>
            </a:r>
            <a:r>
              <a:rPr lang="zh-TW" altLang="en-US" sz="2000" dirty="0"/>
              <a:t>寫入數位紀錄中，並在該區塊鏈中加上認證碼，區塊鏈上並沒有文憑資訊，只有</a:t>
            </a:r>
            <a:r>
              <a:rPr lang="en-US" altLang="zh-TW" sz="2000" dirty="0"/>
              <a:t>MIT</a:t>
            </a:r>
            <a:r>
              <a:rPr lang="zh-TW" altLang="en-US" sz="2000" dirty="0"/>
              <a:t>建立該紀錄的時戳，</a:t>
            </a:r>
            <a:r>
              <a:rPr lang="en-US" altLang="zh-TW" sz="2000" b="1" u="sng" dirty="0">
                <a:solidFill>
                  <a:srgbClr val="FF0000"/>
                </a:solidFill>
              </a:rPr>
              <a:t>MIT</a:t>
            </a:r>
            <a:r>
              <a:rPr lang="zh-TW" altLang="en-US" sz="2000" b="1" u="sng" dirty="0">
                <a:solidFill>
                  <a:srgbClr val="FF0000"/>
                </a:solidFill>
              </a:rPr>
              <a:t>再寄出含公鑰的數位文憑，由學生手機上的私鑰驗證</a:t>
            </a:r>
            <a:r>
              <a:rPr lang="zh-TW" altLang="en-US" sz="2000" b="1" u="sng" dirty="0" smtClean="0">
                <a:solidFill>
                  <a:srgbClr val="FF0000"/>
                </a:solidFill>
              </a:rPr>
              <a:t>本人</a:t>
            </a:r>
            <a:r>
              <a:rPr lang="zh-TW" altLang="en-US" sz="2000" dirty="0" smtClean="0"/>
              <a:t>，已於</a:t>
            </a:r>
            <a:r>
              <a:rPr lang="en-US" altLang="zh-TW" sz="2000" dirty="0" smtClean="0"/>
              <a:t>2017</a:t>
            </a:r>
            <a:r>
              <a:rPr lang="zh-TW" altLang="en-US" sz="2000" dirty="0" smtClean="0"/>
              <a:t>年夏天</a:t>
            </a:r>
            <a:r>
              <a:rPr lang="zh-TW" altLang="en-US" sz="2000" dirty="0"/>
              <a:t>執行一項前導計畫，採用了區塊鏈技術讓</a:t>
            </a:r>
            <a:r>
              <a:rPr lang="en-US" altLang="zh-TW" sz="2000" dirty="0"/>
              <a:t>111</a:t>
            </a:r>
            <a:r>
              <a:rPr lang="zh-TW" altLang="en-US" sz="2000" dirty="0"/>
              <a:t>名畢業生透過智慧型手機的行動程式領取他們的數位文憑，成為全球首批頒發虛擬證書的大學之一</a:t>
            </a:r>
            <a:r>
              <a:rPr lang="zh-TW" altLang="en-US" sz="2000" dirty="0" smtClean="0"/>
              <a:t>。</a:t>
            </a:r>
            <a:endParaRPr lang="en-US" altLang="zh-TW" sz="2000" dirty="0" smtClean="0"/>
          </a:p>
          <a:p>
            <a:endParaRPr lang="en-US" altLang="zh-TW" sz="2000" dirty="0"/>
          </a:p>
          <a:p>
            <a:r>
              <a:rPr lang="zh-TW" altLang="en-US" sz="2000" dirty="0" smtClean="0"/>
              <a:t>國立成功大學</a:t>
            </a:r>
            <a:r>
              <a:rPr lang="en-US" altLang="zh-TW" sz="2000" dirty="0" smtClean="0"/>
              <a:t>(NCKU)</a:t>
            </a:r>
            <a:r>
              <a:rPr lang="zh-TW" altLang="en-US" sz="2000" dirty="0" smtClean="0"/>
              <a:t>為了</a:t>
            </a:r>
            <a:r>
              <a:rPr lang="zh-TW" altLang="en-US" sz="2000" dirty="0"/>
              <a:t>確保大學和研究所入學甄試的資料真實性，看中區塊鏈去中心化、不可篡改的特性</a:t>
            </a:r>
            <a:r>
              <a:rPr lang="zh-TW" altLang="en-US" sz="2000" dirty="0" smtClean="0"/>
              <a:t>，</a:t>
            </a:r>
            <a:r>
              <a:rPr lang="zh-TW" altLang="en-US" sz="2000" b="1" u="sng" dirty="0" smtClean="0">
                <a:solidFill>
                  <a:srgbClr val="FF0000"/>
                </a:solidFill>
              </a:rPr>
              <a:t>使用</a:t>
            </a:r>
            <a:r>
              <a:rPr lang="zh-TW" altLang="en-US" sz="2000" b="1" u="sng" dirty="0">
                <a:solidFill>
                  <a:srgbClr val="FF0000"/>
                </a:solidFill>
              </a:rPr>
              <a:t>區塊鏈保存學生的學習歷程記錄，</a:t>
            </a:r>
            <a:r>
              <a:rPr lang="zh-TW" altLang="en-US" sz="2000" dirty="0"/>
              <a:t>也</a:t>
            </a:r>
            <a:r>
              <a:rPr lang="zh-TW" altLang="en-US" sz="2000" dirty="0" smtClean="0"/>
              <a:t>在</a:t>
            </a:r>
            <a:r>
              <a:rPr lang="en-US" altLang="zh-TW" sz="2000" dirty="0" smtClean="0"/>
              <a:t>2017</a:t>
            </a:r>
            <a:r>
              <a:rPr lang="zh-TW" altLang="en-US" sz="2000" dirty="0" smtClean="0"/>
              <a:t>年</a:t>
            </a:r>
            <a:r>
              <a:rPr lang="en-US" altLang="zh-TW" sz="2000" dirty="0"/>
              <a:t>8</a:t>
            </a:r>
            <a:r>
              <a:rPr lang="zh-TW" altLang="en-US" sz="2000" dirty="0"/>
              <a:t>月展示與台灣金融研訓院、永豐金控共同推出證書區塊鏈</a:t>
            </a:r>
            <a:r>
              <a:rPr lang="en-US" altLang="zh-TW" sz="2000" dirty="0" err="1"/>
              <a:t>i</a:t>
            </a:r>
            <a:r>
              <a:rPr lang="en-US" altLang="zh-TW" sz="2000" dirty="0"/>
              <a:t>-Certificate</a:t>
            </a:r>
            <a:r>
              <a:rPr lang="zh-TW" altLang="en-US" sz="2000" dirty="0"/>
              <a:t>後，近期成大在證書區塊鏈上又有新進展，透過</a:t>
            </a:r>
            <a:r>
              <a:rPr lang="zh-TW" altLang="en-US" sz="2000" b="1" u="sng" dirty="0">
                <a:solidFill>
                  <a:srgbClr val="FF0000"/>
                </a:solidFill>
              </a:rPr>
              <a:t>分散式帳本技術</a:t>
            </a:r>
            <a:r>
              <a:rPr lang="en-US" altLang="zh-TW" sz="2000" b="1" u="sng" dirty="0">
                <a:solidFill>
                  <a:srgbClr val="FF0000"/>
                </a:solidFill>
              </a:rPr>
              <a:t>IOTA</a:t>
            </a:r>
            <a:r>
              <a:rPr lang="zh-TW" altLang="en-US" sz="2000" b="1" u="sng" dirty="0">
                <a:solidFill>
                  <a:srgbClr val="FF0000"/>
                </a:solidFill>
              </a:rPr>
              <a:t>的底層帳本架構</a:t>
            </a:r>
            <a:r>
              <a:rPr lang="en-US" altLang="zh-TW" sz="2000" b="1" u="sng" dirty="0">
                <a:solidFill>
                  <a:srgbClr val="FF0000"/>
                </a:solidFill>
              </a:rPr>
              <a:t>Tangle</a:t>
            </a:r>
            <a:r>
              <a:rPr lang="zh-TW" altLang="en-US" sz="2000" dirty="0"/>
              <a:t>，開發了自主身分認證系統</a:t>
            </a:r>
            <a:r>
              <a:rPr lang="en-US" altLang="zh-TW" sz="2000" dirty="0" err="1"/>
              <a:t>TangleID</a:t>
            </a:r>
            <a:r>
              <a:rPr lang="zh-TW" altLang="en-US" sz="2000" dirty="0"/>
              <a:t>，用來記錄學生的學習歷程。</a:t>
            </a:r>
            <a:endParaRPr lang="en-US" altLang="zh-TW" sz="2000" dirty="0"/>
          </a:p>
          <a:p>
            <a:endParaRPr lang="zh-TW" altLang="en-US" sz="20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53</a:t>
            </a:fld>
            <a:endParaRPr lang="zh-TW" altLang="en-US"/>
          </a:p>
        </p:txBody>
      </p:sp>
    </p:spTree>
    <p:extLst>
      <p:ext uri="{BB962C8B-B14F-4D97-AF65-F5344CB8AC3E}">
        <p14:creationId xmlns:p14="http://schemas.microsoft.com/office/powerpoint/2010/main" val="18235455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6775623" y="6385759"/>
            <a:ext cx="2133600" cy="365125"/>
          </a:xfrm>
        </p:spPr>
        <p:txBody>
          <a:bodyPr/>
          <a:lstStyle/>
          <a:p>
            <a:fld id="{98DC5E68-8E8F-413E-B9EF-039BBE8E841D}" type="slidenum">
              <a:rPr lang="zh-TW" altLang="en-US" smtClean="0"/>
              <a:t>54</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285"/>
            <a:ext cx="9144000" cy="4000500"/>
          </a:xfrm>
          <a:prstGeom prst="rect">
            <a:avLst/>
          </a:prstGeom>
        </p:spPr>
      </p:pic>
      <p:sp>
        <p:nvSpPr>
          <p:cNvPr id="4" name="矩形 3"/>
          <p:cNvSpPr/>
          <p:nvPr/>
        </p:nvSpPr>
        <p:spPr>
          <a:xfrm>
            <a:off x="2311127" y="228124"/>
            <a:ext cx="4464496" cy="830997"/>
          </a:xfrm>
          <a:prstGeom prst="rect">
            <a:avLst/>
          </a:prstGeom>
        </p:spPr>
        <p:txBody>
          <a:bodyPr wrap="square">
            <a:spAutoFit/>
          </a:bodyPr>
          <a:lstStyle/>
          <a:p>
            <a:r>
              <a:rPr lang="zh-TW" altLang="en-US" sz="4800" dirty="0" smtClean="0"/>
              <a:t>區塊鏈 </a:t>
            </a:r>
            <a:r>
              <a:rPr lang="en-US" altLang="zh-TW" sz="4800" dirty="0" smtClean="0"/>
              <a:t>+</a:t>
            </a:r>
            <a:r>
              <a:rPr lang="zh-TW" altLang="en-US" sz="4800" dirty="0" smtClean="0"/>
              <a:t>  證書</a:t>
            </a:r>
            <a:endParaRPr lang="zh-TW" altLang="en-US" sz="4800" dirty="0"/>
          </a:p>
        </p:txBody>
      </p:sp>
      <p:sp>
        <p:nvSpPr>
          <p:cNvPr id="5" name="矩形 4"/>
          <p:cNvSpPr/>
          <p:nvPr/>
        </p:nvSpPr>
        <p:spPr>
          <a:xfrm>
            <a:off x="35496" y="5397023"/>
            <a:ext cx="8928992" cy="1200329"/>
          </a:xfrm>
          <a:prstGeom prst="rect">
            <a:avLst/>
          </a:prstGeom>
        </p:spPr>
        <p:txBody>
          <a:bodyPr wrap="square">
            <a:spAutoFit/>
          </a:bodyPr>
          <a:lstStyle/>
          <a:p>
            <a:pPr algn="ctr"/>
            <a:r>
              <a:rPr lang="zh-TW" altLang="en-US" dirty="0"/>
              <a:t>臺中市政府與國網中心一同建置小學畢業證書區塊鏈的應用，畢業生申請電子證書後，經過教網中心</a:t>
            </a:r>
            <a:r>
              <a:rPr lang="zh-TW" altLang="en-US" b="1" dirty="0">
                <a:solidFill>
                  <a:srgbClr val="FF0000"/>
                </a:solidFill>
              </a:rPr>
              <a:t>指定的驗證單位驗證</a:t>
            </a:r>
            <a:r>
              <a:rPr lang="zh-TW" altLang="en-US" dirty="0"/>
              <a:t>，系統會將該畢業證書資訊，記錄到區塊鏈上，產生</a:t>
            </a:r>
            <a:r>
              <a:rPr lang="en-US" altLang="zh-TW" b="1" dirty="0">
                <a:solidFill>
                  <a:srgbClr val="FF0000"/>
                </a:solidFill>
              </a:rPr>
              <a:t>JSON</a:t>
            </a:r>
            <a:r>
              <a:rPr lang="zh-TW" altLang="en-US" b="1" dirty="0">
                <a:solidFill>
                  <a:srgbClr val="FF0000"/>
                </a:solidFill>
              </a:rPr>
              <a:t>檔和</a:t>
            </a:r>
            <a:r>
              <a:rPr lang="en-US" altLang="zh-TW" b="1" dirty="0">
                <a:solidFill>
                  <a:srgbClr val="FF0000"/>
                </a:solidFill>
              </a:rPr>
              <a:t>QR Code</a:t>
            </a:r>
            <a:r>
              <a:rPr lang="zh-TW" altLang="en-US" dirty="0"/>
              <a:t>供學生保存，日後畢業生即可以使用</a:t>
            </a:r>
            <a:r>
              <a:rPr lang="en-US" altLang="zh-TW" dirty="0"/>
              <a:t>QR Code</a:t>
            </a:r>
            <a:r>
              <a:rPr lang="zh-TW" altLang="en-US" dirty="0"/>
              <a:t>取得電子</a:t>
            </a:r>
            <a:r>
              <a:rPr lang="zh-TW" altLang="en-US" dirty="0" smtClean="0"/>
              <a:t>證書</a:t>
            </a:r>
            <a:endParaRPr lang="en-US" altLang="zh-TW" dirty="0" smtClean="0"/>
          </a:p>
          <a:p>
            <a:pPr algn="ctr"/>
            <a:r>
              <a:rPr lang="zh-TW" altLang="en-US" dirty="0" smtClean="0"/>
              <a:t>（</a:t>
            </a:r>
            <a:r>
              <a:rPr lang="en-US" altLang="zh-TW" dirty="0" smtClean="0"/>
              <a:t>2017/12</a:t>
            </a:r>
            <a:r>
              <a:rPr lang="zh-TW" altLang="en-US" dirty="0" smtClean="0"/>
              <a:t>；圖片</a:t>
            </a:r>
            <a:r>
              <a:rPr lang="zh-TW" altLang="en-US" dirty="0"/>
              <a:t>來源／蕭景燈）。 </a:t>
            </a:r>
          </a:p>
        </p:txBody>
      </p:sp>
    </p:spTree>
    <p:extLst>
      <p:ext uri="{BB962C8B-B14F-4D97-AF65-F5344CB8AC3E}">
        <p14:creationId xmlns:p14="http://schemas.microsoft.com/office/powerpoint/2010/main" val="37591915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a:t>
            </a:r>
            <a:r>
              <a:rPr lang="zh-TW" altLang="en-US" dirty="0" smtClean="0"/>
              <a:t>鏈</a:t>
            </a:r>
            <a:r>
              <a:rPr lang="zh-TW" altLang="en-US" dirty="0"/>
              <a:t>在</a:t>
            </a:r>
            <a:r>
              <a:rPr lang="zh-TW" altLang="en-US" dirty="0" smtClean="0"/>
              <a:t>畢業證書上的</a:t>
            </a:r>
            <a:r>
              <a:rPr lang="zh-TW" altLang="en-US" dirty="0"/>
              <a:t>應用</a:t>
            </a:r>
          </a:p>
        </p:txBody>
      </p:sp>
      <p:sp>
        <p:nvSpPr>
          <p:cNvPr id="3" name="內容版面配置區 2"/>
          <p:cNvSpPr>
            <a:spLocks noGrp="1"/>
          </p:cNvSpPr>
          <p:nvPr>
            <p:ph idx="1"/>
          </p:nvPr>
        </p:nvSpPr>
        <p:spPr/>
        <p:txBody>
          <a:bodyPr>
            <a:normAutofit/>
          </a:bodyPr>
          <a:lstStyle/>
          <a:p>
            <a:r>
              <a:rPr lang="zh-TW" altLang="en-US" sz="2400" dirty="0"/>
              <a:t>臺中市政府與國網中心一同建置小學畢業證書區塊鏈的應用，畢業生申請電子證書後</a:t>
            </a:r>
            <a:r>
              <a:rPr lang="zh-TW" altLang="en-US" sz="2400" b="1" dirty="0">
                <a:solidFill>
                  <a:srgbClr val="FF0000"/>
                </a:solidFill>
              </a:rPr>
              <a:t>，經過教網中心指定的驗證單位</a:t>
            </a:r>
            <a:r>
              <a:rPr lang="zh-TW" altLang="en-US" sz="2400" b="1" dirty="0" smtClean="0">
                <a:solidFill>
                  <a:srgbClr val="FF0000"/>
                </a:solidFill>
              </a:rPr>
              <a:t>驗證 </a:t>
            </a:r>
            <a:r>
              <a:rPr lang="zh-TW" altLang="en-US" sz="2400" dirty="0" smtClean="0"/>
              <a:t>，</a:t>
            </a:r>
            <a:r>
              <a:rPr lang="zh-TW" altLang="en-US" sz="2400" dirty="0"/>
              <a:t>系統會將該畢業證書資訊，記錄到區塊鏈上，</a:t>
            </a:r>
            <a:r>
              <a:rPr lang="zh-TW" altLang="en-US" sz="2400" b="1" dirty="0">
                <a:solidFill>
                  <a:srgbClr val="FF0000"/>
                </a:solidFill>
              </a:rPr>
              <a:t>產生</a:t>
            </a:r>
            <a:r>
              <a:rPr lang="en-US" altLang="zh-TW" sz="2400" b="1" dirty="0">
                <a:solidFill>
                  <a:srgbClr val="FF0000"/>
                </a:solidFill>
              </a:rPr>
              <a:t>JSON</a:t>
            </a:r>
            <a:r>
              <a:rPr lang="zh-TW" altLang="en-US" sz="2400" b="1" dirty="0">
                <a:solidFill>
                  <a:srgbClr val="FF0000"/>
                </a:solidFill>
              </a:rPr>
              <a:t>檔和</a:t>
            </a:r>
            <a:r>
              <a:rPr lang="en-US" altLang="zh-TW" sz="2400" b="1" dirty="0">
                <a:solidFill>
                  <a:srgbClr val="FF0000"/>
                </a:solidFill>
              </a:rPr>
              <a:t>QR Code</a:t>
            </a:r>
            <a:r>
              <a:rPr lang="zh-TW" altLang="en-US" sz="2400" b="1" dirty="0">
                <a:solidFill>
                  <a:srgbClr val="FF0000"/>
                </a:solidFill>
              </a:rPr>
              <a:t>供學生</a:t>
            </a:r>
            <a:r>
              <a:rPr lang="zh-TW" altLang="en-US" sz="2400" b="1" dirty="0" smtClean="0">
                <a:solidFill>
                  <a:srgbClr val="FF0000"/>
                </a:solidFill>
              </a:rPr>
              <a:t>保存</a:t>
            </a:r>
            <a:r>
              <a:rPr lang="zh-TW" altLang="en-US" sz="2400" dirty="0" smtClean="0"/>
              <a:t>，日後取得電子證書。</a:t>
            </a:r>
            <a:endParaRPr lang="en-US" altLang="zh-TW" sz="2400" dirty="0" smtClean="0"/>
          </a:p>
          <a:p>
            <a:r>
              <a:rPr lang="en-US" altLang="zh-TW" sz="2400" b="1" dirty="0" smtClean="0">
                <a:solidFill>
                  <a:srgbClr val="FF0000"/>
                </a:solidFill>
              </a:rPr>
              <a:t>(</a:t>
            </a:r>
            <a:r>
              <a:rPr lang="zh-TW" altLang="en-US" sz="2400" b="1" dirty="0" smtClean="0">
                <a:solidFill>
                  <a:srgbClr val="FF0000"/>
                </a:solidFill>
              </a:rPr>
              <a:t>區塊鏈</a:t>
            </a:r>
            <a:r>
              <a:rPr lang="zh-TW" altLang="en-US" sz="2400" b="1" dirty="0">
                <a:solidFill>
                  <a:srgbClr val="FF0000"/>
                </a:solidFill>
              </a:rPr>
              <a:t> </a:t>
            </a:r>
            <a:r>
              <a:rPr lang="en-US" altLang="zh-TW" sz="2400" b="1" dirty="0" smtClean="0">
                <a:solidFill>
                  <a:srgbClr val="FF0000"/>
                </a:solidFill>
              </a:rPr>
              <a:t> Proof </a:t>
            </a:r>
            <a:r>
              <a:rPr lang="en-US" altLang="zh-TW" sz="2400" b="1" dirty="0">
                <a:solidFill>
                  <a:srgbClr val="FF0000"/>
                </a:solidFill>
              </a:rPr>
              <a:t>of </a:t>
            </a:r>
            <a:r>
              <a:rPr lang="en-US" altLang="zh-TW" sz="2400" b="1" dirty="0" smtClean="0">
                <a:solidFill>
                  <a:srgbClr val="FF0000"/>
                </a:solidFill>
              </a:rPr>
              <a:t>Authority </a:t>
            </a:r>
            <a:r>
              <a:rPr lang="zh-TW" altLang="en-US" sz="2400" b="1" dirty="0" smtClean="0">
                <a:solidFill>
                  <a:srgbClr val="FF0000"/>
                </a:solidFill>
              </a:rPr>
              <a:t>認證</a:t>
            </a:r>
            <a:r>
              <a:rPr lang="zh-TW" altLang="en-US" sz="2400" b="1" dirty="0">
                <a:solidFill>
                  <a:srgbClr val="FF0000"/>
                </a:solidFill>
              </a:rPr>
              <a:t>證明共識</a:t>
            </a:r>
            <a:r>
              <a:rPr lang="zh-TW" altLang="en-US" sz="2400" b="1" dirty="0" smtClean="0">
                <a:solidFill>
                  <a:srgbClr val="FF0000"/>
                </a:solidFill>
              </a:rPr>
              <a:t>機制</a:t>
            </a:r>
            <a:r>
              <a:rPr lang="en-US" altLang="zh-TW" sz="2400" dirty="0" smtClean="0">
                <a:solidFill>
                  <a:srgbClr val="FF0000"/>
                </a:solidFill>
              </a:rPr>
              <a:t>)</a:t>
            </a:r>
            <a:endParaRPr lang="zh-TW" altLang="en-US" sz="2400"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55</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618755"/>
            <a:ext cx="5400600" cy="2906589"/>
          </a:xfrm>
          <a:prstGeom prst="rect">
            <a:avLst/>
          </a:prstGeom>
        </p:spPr>
      </p:pic>
      <p:sp>
        <p:nvSpPr>
          <p:cNvPr id="7" name="橢圓 6"/>
          <p:cNvSpPr/>
          <p:nvPr/>
        </p:nvSpPr>
        <p:spPr>
          <a:xfrm>
            <a:off x="6228184" y="3645024"/>
            <a:ext cx="792088" cy="1656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911310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新</a:t>
            </a:r>
            <a:r>
              <a:rPr lang="zh-TW" altLang="en-US" dirty="0" smtClean="0"/>
              <a:t>一代的網路</a:t>
            </a:r>
            <a:r>
              <a:rPr lang="zh-TW" altLang="en-US" dirty="0"/>
              <a:t>革命</a:t>
            </a:r>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56</a:t>
            </a:fld>
            <a:endParaRPr lang="zh-TW" altLang="en-US"/>
          </a:p>
        </p:txBody>
      </p:sp>
    </p:spTree>
    <p:extLst>
      <p:ext uri="{BB962C8B-B14F-4D97-AF65-F5344CB8AC3E}">
        <p14:creationId xmlns:p14="http://schemas.microsoft.com/office/powerpoint/2010/main" val="3773392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大家</a:t>
            </a:r>
            <a:r>
              <a:rPr lang="zh-TW" altLang="en-US" dirty="0" smtClean="0"/>
              <a:t>期待中的</a:t>
            </a:r>
            <a:r>
              <a:rPr lang="zh-TW" altLang="en-US" dirty="0"/>
              <a:t>下</a:t>
            </a:r>
            <a:r>
              <a:rPr lang="zh-TW" altLang="en-US" dirty="0" smtClean="0"/>
              <a:t>一代網路革命</a:t>
            </a:r>
            <a:endParaRPr lang="zh-TW" altLang="en-US" dirty="0"/>
          </a:p>
        </p:txBody>
      </p:sp>
      <p:sp>
        <p:nvSpPr>
          <p:cNvPr id="3" name="內容版面配置區 2"/>
          <p:cNvSpPr>
            <a:spLocks noGrp="1"/>
          </p:cNvSpPr>
          <p:nvPr>
            <p:ph idx="1"/>
          </p:nvPr>
        </p:nvSpPr>
        <p:spPr/>
        <p:txBody>
          <a:bodyPr>
            <a:normAutofit fontScale="85000" lnSpcReduction="20000"/>
          </a:bodyPr>
          <a:lstStyle/>
          <a:p>
            <a:r>
              <a:rPr lang="zh-TW" altLang="en-US" dirty="0"/>
              <a:t>第一代網際網路（</a:t>
            </a:r>
            <a:r>
              <a:rPr lang="en-US" altLang="zh-TW" dirty="0"/>
              <a:t>Internet</a:t>
            </a:r>
            <a:r>
              <a:rPr lang="zh-TW" altLang="en-US" dirty="0"/>
              <a:t>）始於</a:t>
            </a:r>
            <a:r>
              <a:rPr lang="en-US" altLang="zh-TW" dirty="0"/>
              <a:t>1972</a:t>
            </a:r>
            <a:r>
              <a:rPr lang="zh-TW" altLang="en-US" dirty="0"/>
              <a:t>年的</a:t>
            </a:r>
            <a:r>
              <a:rPr lang="en-US" altLang="zh-TW" dirty="0"/>
              <a:t>TCP/IP</a:t>
            </a:r>
            <a:r>
              <a:rPr lang="zh-TW" altLang="en-US" dirty="0"/>
              <a:t>，至今已</a:t>
            </a:r>
            <a:r>
              <a:rPr lang="en-US" altLang="zh-TW" dirty="0"/>
              <a:t>45</a:t>
            </a:r>
            <a:r>
              <a:rPr lang="zh-TW" altLang="en-US" dirty="0"/>
              <a:t>年</a:t>
            </a:r>
            <a:r>
              <a:rPr lang="zh-TW" altLang="en-US" dirty="0" smtClean="0"/>
              <a:t>。</a:t>
            </a:r>
            <a:r>
              <a:rPr lang="en-US" altLang="zh-TW" dirty="0" smtClean="0"/>
              <a:t>45</a:t>
            </a:r>
            <a:r>
              <a:rPr lang="zh-TW" altLang="en-US" dirty="0" smtClean="0"/>
              <a:t>年</a:t>
            </a:r>
            <a:r>
              <a:rPr lang="zh-TW" altLang="en-US" dirty="0"/>
              <a:t>前的</a:t>
            </a:r>
            <a:r>
              <a:rPr lang="en-US" altLang="zh-TW" dirty="0"/>
              <a:t>TCP/IP</a:t>
            </a:r>
            <a:r>
              <a:rPr lang="zh-TW" altLang="en-US" dirty="0"/>
              <a:t>打破地域、物理及成本的限制，也突破傳統由中心傳遞資訊的方式</a:t>
            </a:r>
            <a:r>
              <a:rPr lang="zh-TW" altLang="en-US" dirty="0" smtClean="0"/>
              <a:t>。</a:t>
            </a:r>
            <a:r>
              <a:rPr lang="zh-TW" altLang="en-US" dirty="0"/>
              <a:t>第一代</a:t>
            </a:r>
            <a:r>
              <a:rPr lang="zh-TW" altLang="en-US" dirty="0" smtClean="0"/>
              <a:t>網際網路</a:t>
            </a:r>
            <a:r>
              <a:rPr lang="zh-TW" altLang="en-US" dirty="0"/>
              <a:t>革命讓資訊（</a:t>
            </a:r>
            <a:r>
              <a:rPr lang="en-US" altLang="zh-TW" dirty="0"/>
              <a:t>information</a:t>
            </a:r>
            <a:r>
              <a:rPr lang="zh-TW" altLang="en-US" dirty="0"/>
              <a:t>）在網際網路數位傳遞變得</a:t>
            </a:r>
            <a:r>
              <a:rPr lang="zh-TW" altLang="en-US" dirty="0" smtClean="0"/>
              <a:t>容易</a:t>
            </a:r>
            <a:r>
              <a:rPr lang="zh-TW" altLang="en-US" dirty="0"/>
              <a:t>，但價值（</a:t>
            </a:r>
            <a:r>
              <a:rPr lang="en-US" altLang="zh-TW" dirty="0"/>
              <a:t>value</a:t>
            </a:r>
            <a:r>
              <a:rPr lang="zh-TW" altLang="en-US" dirty="0"/>
              <a:t>）的數位傳遞並不普及</a:t>
            </a:r>
            <a:r>
              <a:rPr lang="zh-TW" altLang="en-US" dirty="0" smtClean="0"/>
              <a:t>。</a:t>
            </a:r>
            <a:endParaRPr lang="en-US" altLang="zh-TW" dirty="0" smtClean="0"/>
          </a:p>
          <a:p>
            <a:endParaRPr lang="zh-TW" altLang="en-US" dirty="0"/>
          </a:p>
          <a:p>
            <a:r>
              <a:rPr lang="zh-TW" altLang="en-US" dirty="0"/>
              <a:t>第二代網際網路（</a:t>
            </a:r>
            <a:r>
              <a:rPr lang="en-US" altLang="zh-TW" dirty="0"/>
              <a:t>Internet 2.0</a:t>
            </a:r>
            <a:r>
              <a:rPr lang="zh-TW" altLang="en-US" dirty="0"/>
              <a:t>）</a:t>
            </a:r>
            <a:r>
              <a:rPr lang="zh-TW" altLang="en-US" dirty="0" smtClean="0"/>
              <a:t>區</a:t>
            </a:r>
            <a:r>
              <a:rPr lang="zh-TW" altLang="en-US" dirty="0"/>
              <a:t>塊鏈技術正是</a:t>
            </a:r>
            <a:r>
              <a:rPr lang="en-US" altLang="zh-TW" dirty="0"/>
              <a:t>TCP/IP</a:t>
            </a:r>
            <a:r>
              <a:rPr lang="zh-TW" altLang="en-US" dirty="0"/>
              <a:t>的升級</a:t>
            </a:r>
            <a:r>
              <a:rPr lang="zh-TW" altLang="en-US" dirty="0" smtClean="0"/>
              <a:t>版，區</a:t>
            </a:r>
            <a:r>
              <a:rPr lang="zh-TW" altLang="en-US" dirty="0"/>
              <a:t>塊鏈技術透過共識機制，能夠確保資訊的真實性，進而讓價值數位傳遞變得</a:t>
            </a:r>
            <a:r>
              <a:rPr lang="zh-TW" altLang="en-US" dirty="0" smtClean="0"/>
              <a:t>可行，藉</a:t>
            </a:r>
            <a:r>
              <a:rPr lang="zh-TW" altLang="en-US" dirty="0"/>
              <a:t>此連結資產形成全球開放信用體系與新形態的共享經濟</a:t>
            </a:r>
            <a:r>
              <a:rPr lang="zh-TW" altLang="en-US" dirty="0" smtClean="0"/>
              <a:t>體系。</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57</a:t>
            </a:fld>
            <a:endParaRPr lang="zh-TW" altLang="en-US"/>
          </a:p>
        </p:txBody>
      </p:sp>
    </p:spTree>
    <p:extLst>
      <p:ext uri="{BB962C8B-B14F-4D97-AF65-F5344CB8AC3E}">
        <p14:creationId xmlns:p14="http://schemas.microsoft.com/office/powerpoint/2010/main" val="137320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274638"/>
            <a:ext cx="8712968" cy="1143000"/>
          </a:xfrm>
        </p:spPr>
        <p:txBody>
          <a:bodyPr>
            <a:noAutofit/>
          </a:bodyPr>
          <a:lstStyle/>
          <a:p>
            <a:r>
              <a:rPr lang="zh-TW" altLang="en-US" sz="4000" b="1" dirty="0"/>
              <a:t>網路傳遞「資訊</a:t>
            </a:r>
            <a:r>
              <a:rPr lang="zh-TW" altLang="en-US" sz="4000" b="1" dirty="0" smtClean="0"/>
              <a:t>」</a:t>
            </a:r>
            <a:r>
              <a:rPr lang="zh-TW" altLang="en-US" sz="4000" b="1" dirty="0" smtClean="0">
                <a:solidFill>
                  <a:srgbClr val="FF0000"/>
                </a:solidFill>
              </a:rPr>
              <a:t>區</a:t>
            </a:r>
            <a:r>
              <a:rPr lang="zh-TW" altLang="en-US" sz="4000" b="1" dirty="0">
                <a:solidFill>
                  <a:srgbClr val="FF0000"/>
                </a:solidFill>
              </a:rPr>
              <a:t>塊鏈傳遞「價值」</a:t>
            </a:r>
            <a:endParaRPr lang="zh-TW" altLang="en-US" sz="4000" dirty="0">
              <a:solidFill>
                <a:srgbClr val="FF0000"/>
              </a:solidFill>
            </a:endParaRPr>
          </a:p>
        </p:txBody>
      </p:sp>
      <p:sp>
        <p:nvSpPr>
          <p:cNvPr id="3" name="內容版面配置區 2"/>
          <p:cNvSpPr>
            <a:spLocks noGrp="1"/>
          </p:cNvSpPr>
          <p:nvPr>
            <p:ph idx="1"/>
          </p:nvPr>
        </p:nvSpPr>
        <p:spPr/>
        <p:txBody>
          <a:bodyPr/>
          <a:lstStyle/>
          <a:p>
            <a:r>
              <a:rPr lang="zh-TW" altLang="en-US" dirty="0"/>
              <a:t>第</a:t>
            </a:r>
            <a:r>
              <a:rPr lang="zh-TW" altLang="en-US" dirty="0" smtClean="0"/>
              <a:t>一代的網路主要傳遞</a:t>
            </a:r>
            <a:r>
              <a:rPr lang="zh-TW" altLang="en-US" b="1" dirty="0" smtClean="0">
                <a:solidFill>
                  <a:srgbClr val="FF0000"/>
                </a:solidFill>
              </a:rPr>
              <a:t>資訊</a:t>
            </a:r>
            <a:endParaRPr lang="en-US" altLang="zh-TW" b="1" dirty="0" smtClean="0">
              <a:solidFill>
                <a:srgbClr val="FF0000"/>
              </a:solidFill>
            </a:endParaRPr>
          </a:p>
          <a:p>
            <a:endParaRPr lang="en-US" altLang="zh-TW" dirty="0">
              <a:solidFill>
                <a:srgbClr val="FF0000"/>
              </a:solidFill>
            </a:endParaRPr>
          </a:p>
          <a:p>
            <a:endParaRPr lang="en-US" altLang="zh-TW" dirty="0" smtClean="0">
              <a:solidFill>
                <a:srgbClr val="FF0000"/>
              </a:solidFill>
            </a:endParaRPr>
          </a:p>
          <a:p>
            <a:endParaRPr lang="en-US" altLang="zh-TW" dirty="0">
              <a:solidFill>
                <a:srgbClr val="FF0000"/>
              </a:solidFill>
            </a:endParaRPr>
          </a:p>
          <a:p>
            <a:r>
              <a:rPr lang="zh-TW" altLang="en-US" dirty="0"/>
              <a:t>新一</a:t>
            </a:r>
            <a:r>
              <a:rPr lang="zh-TW" altLang="en-US" dirty="0" smtClean="0"/>
              <a:t>代</a:t>
            </a:r>
            <a:r>
              <a:rPr lang="zh-TW" altLang="en-US" dirty="0"/>
              <a:t>的</a:t>
            </a:r>
            <a:r>
              <a:rPr lang="zh-TW" altLang="en-US" dirty="0" smtClean="0"/>
              <a:t>網路將可傳遞</a:t>
            </a:r>
            <a:r>
              <a:rPr lang="zh-TW" altLang="en-US" b="1" dirty="0" smtClean="0">
                <a:solidFill>
                  <a:srgbClr val="FF0000"/>
                </a:solidFill>
              </a:rPr>
              <a:t>價值</a:t>
            </a:r>
            <a:r>
              <a:rPr lang="zh-TW" altLang="en-US" dirty="0" smtClean="0"/>
              <a:t>，如</a:t>
            </a:r>
            <a:r>
              <a:rPr lang="en-US" altLang="zh-TW" dirty="0" smtClean="0"/>
              <a:t>:</a:t>
            </a:r>
            <a:r>
              <a:rPr lang="zh-TW" altLang="en-US" dirty="0" smtClean="0">
                <a:solidFill>
                  <a:srgbClr val="FF0000"/>
                </a:solidFill>
              </a:rPr>
              <a:t>資產轉移</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58</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015" y="2348880"/>
            <a:ext cx="3695700"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632638"/>
            <a:ext cx="4896544" cy="2107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向右箭號 4"/>
          <p:cNvSpPr/>
          <p:nvPr/>
        </p:nvSpPr>
        <p:spPr>
          <a:xfrm>
            <a:off x="4427984" y="5589240"/>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769570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中本聰</a:t>
            </a:r>
            <a:r>
              <a:rPr lang="en-US" altLang="zh-TW" dirty="0" smtClean="0"/>
              <a:t>-Bitcoin</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59</a:t>
            </a:fld>
            <a:endParaRPr lang="zh-TW" alt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2056" y="1340768"/>
            <a:ext cx="741988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691680" y="6021286"/>
            <a:ext cx="5688632" cy="646331"/>
          </a:xfrm>
          <a:prstGeom prst="rect">
            <a:avLst/>
          </a:prstGeom>
        </p:spPr>
        <p:txBody>
          <a:bodyPr wrap="square">
            <a:spAutoFit/>
          </a:bodyPr>
          <a:lstStyle/>
          <a:p>
            <a:pPr algn="ctr"/>
            <a:r>
              <a:rPr lang="en-US" altLang="zh-TW" dirty="0"/>
              <a:t>In </a:t>
            </a:r>
            <a:r>
              <a:rPr lang="en-US" altLang="zh-TW" dirty="0">
                <a:solidFill>
                  <a:srgbClr val="FF0000"/>
                </a:solidFill>
              </a:rPr>
              <a:t>2008</a:t>
            </a:r>
            <a:r>
              <a:rPr lang="en-US" altLang="zh-TW" dirty="0"/>
              <a:t>, Satoshi </a:t>
            </a:r>
            <a:r>
              <a:rPr lang="en-US" altLang="zh-TW" dirty="0" err="1"/>
              <a:t>Nakamoto</a:t>
            </a:r>
            <a:r>
              <a:rPr lang="en-US" altLang="zh-TW" dirty="0"/>
              <a:t> published a paper titled </a:t>
            </a:r>
          </a:p>
          <a:p>
            <a:pPr algn="ctr"/>
            <a:r>
              <a:rPr lang="en-US" altLang="zh-TW" dirty="0" smtClean="0"/>
              <a:t>Bitcoin</a:t>
            </a:r>
            <a:r>
              <a:rPr lang="en-US" altLang="zh-TW" dirty="0"/>
              <a:t>: A Peer-to-Peer Electronic Cash System</a:t>
            </a:r>
            <a:endParaRPr lang="zh-TW" altLang="en-US" dirty="0"/>
          </a:p>
        </p:txBody>
      </p:sp>
    </p:spTree>
    <p:extLst>
      <p:ext uri="{BB962C8B-B14F-4D97-AF65-F5344CB8AC3E}">
        <p14:creationId xmlns:p14="http://schemas.microsoft.com/office/powerpoint/2010/main" val="2417666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金融活動介紹</a:t>
            </a:r>
            <a:endParaRPr lang="zh-TW" altLang="en-US" dirty="0"/>
          </a:p>
        </p:txBody>
      </p:sp>
      <p:sp>
        <p:nvSpPr>
          <p:cNvPr id="3" name="內容版面配置區 2"/>
          <p:cNvSpPr>
            <a:spLocks noGrp="1"/>
          </p:cNvSpPr>
          <p:nvPr>
            <p:ph idx="1"/>
          </p:nvPr>
        </p:nvSpPr>
        <p:spPr/>
        <p:txBody>
          <a:bodyPr/>
          <a:lstStyle/>
          <a:p>
            <a:r>
              <a:rPr lang="zh-TW" altLang="en-US" dirty="0" smtClean="0"/>
              <a:t>交易</a:t>
            </a:r>
            <a:endParaRPr lang="en-US" altLang="zh-TW" dirty="0" smtClean="0"/>
          </a:p>
          <a:p>
            <a:r>
              <a:rPr lang="zh-TW" altLang="en-US" dirty="0" smtClean="0"/>
              <a:t>期貨</a:t>
            </a:r>
            <a:endParaRPr lang="en-US" altLang="zh-TW" dirty="0" smtClean="0"/>
          </a:p>
          <a:p>
            <a:r>
              <a:rPr lang="zh-TW" altLang="en-US" dirty="0" smtClean="0"/>
              <a:t>借貸</a:t>
            </a:r>
            <a:endParaRPr lang="en-US" altLang="zh-TW" dirty="0" smtClean="0"/>
          </a:p>
          <a:p>
            <a:r>
              <a:rPr lang="zh-TW" altLang="en-US" dirty="0" smtClean="0"/>
              <a:t>口頭約定</a:t>
            </a:r>
            <a:r>
              <a:rPr lang="zh-TW" altLang="en-US" dirty="0"/>
              <a:t> </a:t>
            </a:r>
            <a:r>
              <a:rPr lang="en-US" altLang="zh-TW" dirty="0" smtClean="0"/>
              <a:t>:</a:t>
            </a:r>
            <a:r>
              <a:rPr lang="zh-TW" altLang="en-US" dirty="0" smtClean="0"/>
              <a:t> 契約、違約</a:t>
            </a:r>
            <a:endParaRPr lang="en-US" altLang="zh-TW" dirty="0" smtClean="0"/>
          </a:p>
          <a:p>
            <a:r>
              <a:rPr lang="zh-TW" altLang="en-US" dirty="0" smtClean="0"/>
              <a:t>信用評等</a:t>
            </a:r>
            <a:endParaRPr lang="en-US" altLang="zh-TW" dirty="0" smtClean="0"/>
          </a:p>
          <a:p>
            <a:r>
              <a:rPr lang="zh-TW" altLang="en-US" dirty="0"/>
              <a:t>賺價</a:t>
            </a:r>
            <a:r>
              <a:rPr lang="zh-TW" altLang="en-US" dirty="0" smtClean="0"/>
              <a:t>差</a:t>
            </a:r>
            <a:endParaRPr lang="en-US" altLang="zh-TW" dirty="0" smtClean="0"/>
          </a:p>
          <a:p>
            <a:r>
              <a:rPr lang="zh-TW" altLang="en-US" dirty="0"/>
              <a:t>銀行</a:t>
            </a:r>
          </a:p>
        </p:txBody>
      </p:sp>
    </p:spTree>
    <p:extLst>
      <p:ext uri="{BB962C8B-B14F-4D97-AF65-F5344CB8AC3E}">
        <p14:creationId xmlns:p14="http://schemas.microsoft.com/office/powerpoint/2010/main" val="35222784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4581128"/>
            <a:ext cx="2886736"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1700808"/>
            <a:ext cx="6336704" cy="197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normAutofit/>
          </a:bodyPr>
          <a:lstStyle/>
          <a:p>
            <a:r>
              <a:rPr lang="zh-TW" altLang="en-US" dirty="0" smtClean="0"/>
              <a:t>數位貨幣系統</a:t>
            </a:r>
            <a:r>
              <a:rPr lang="zh-TW" altLang="en-US" dirty="0"/>
              <a:t>二</a:t>
            </a:r>
            <a:r>
              <a:rPr lang="zh-TW" altLang="en-US" dirty="0" smtClean="0"/>
              <a:t>大難題</a:t>
            </a:r>
            <a:endParaRPr lang="zh-TW" altLang="en-US" dirty="0"/>
          </a:p>
        </p:txBody>
      </p:sp>
      <p:sp>
        <p:nvSpPr>
          <p:cNvPr id="3" name="內容版面配置區 2"/>
          <p:cNvSpPr>
            <a:spLocks noGrp="1"/>
          </p:cNvSpPr>
          <p:nvPr>
            <p:ph idx="1"/>
          </p:nvPr>
        </p:nvSpPr>
        <p:spPr/>
        <p:txBody>
          <a:bodyPr/>
          <a:lstStyle/>
          <a:p>
            <a:r>
              <a:rPr lang="zh-TW" altLang="en-US" dirty="0" smtClean="0"/>
              <a:t>雙重支付問題</a:t>
            </a:r>
            <a:endParaRPr lang="en-US" altLang="zh-TW" dirty="0" smtClean="0"/>
          </a:p>
          <a:p>
            <a:endParaRPr lang="en-US" altLang="zh-TW" dirty="0"/>
          </a:p>
          <a:p>
            <a:endParaRPr lang="en-US" altLang="zh-TW" dirty="0" smtClean="0"/>
          </a:p>
          <a:p>
            <a:endParaRPr lang="en-US" altLang="zh-TW" dirty="0" smtClean="0"/>
          </a:p>
          <a:p>
            <a:r>
              <a:rPr lang="zh-TW" altLang="zh-TW" dirty="0"/>
              <a:t>拜占庭將軍</a:t>
            </a:r>
            <a:r>
              <a:rPr lang="zh-TW" altLang="en-US" dirty="0" smtClean="0"/>
              <a:t>信任問題</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60</a:t>
            </a:fld>
            <a:endParaRPr lang="zh-TW" altLang="en-US" dirty="0"/>
          </a:p>
        </p:txBody>
      </p:sp>
    </p:spTree>
    <p:extLst>
      <p:ext uri="{BB962C8B-B14F-4D97-AF65-F5344CB8AC3E}">
        <p14:creationId xmlns:p14="http://schemas.microsoft.com/office/powerpoint/2010/main" val="40265232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P2P</a:t>
            </a:r>
            <a:r>
              <a:rPr lang="zh-TW" altLang="en-US" dirty="0" smtClean="0"/>
              <a:t> 電子交易</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61</a:t>
            </a:fld>
            <a:endParaRPr lang="zh-TW" alt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40841"/>
            <a:ext cx="8229600" cy="3844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55766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274638"/>
            <a:ext cx="8568952" cy="1143000"/>
          </a:xfrm>
        </p:spPr>
        <p:txBody>
          <a:bodyPr>
            <a:noAutofit/>
          </a:bodyPr>
          <a:lstStyle/>
          <a:p>
            <a:r>
              <a:rPr lang="zh-TW" altLang="en-US" sz="3800" dirty="0"/>
              <a:t>區塊鏈</a:t>
            </a:r>
            <a:r>
              <a:rPr lang="zh-TW" altLang="en-US" sz="3800" b="1" dirty="0">
                <a:solidFill>
                  <a:srgbClr val="FF0000"/>
                </a:solidFill>
              </a:rPr>
              <a:t>集結密碼</a:t>
            </a:r>
            <a:r>
              <a:rPr lang="zh-TW" altLang="en-US" sz="3800" b="1" dirty="0" smtClean="0">
                <a:solidFill>
                  <a:srgbClr val="FF0000"/>
                </a:solidFill>
              </a:rPr>
              <a:t>學</a:t>
            </a:r>
            <a:r>
              <a:rPr lang="en-US" altLang="zh-TW" sz="3800" b="1" dirty="0" smtClean="0">
                <a:solidFill>
                  <a:srgbClr val="FF0000"/>
                </a:solidFill>
              </a:rPr>
              <a:t>P2P</a:t>
            </a:r>
            <a:r>
              <a:rPr lang="zh-TW" altLang="en-US" sz="3800" b="1" dirty="0" smtClean="0">
                <a:solidFill>
                  <a:srgbClr val="FF0000"/>
                </a:solidFill>
              </a:rPr>
              <a:t>架構的公開</a:t>
            </a:r>
            <a:r>
              <a:rPr lang="zh-TW" altLang="en-US" sz="3800" b="1" dirty="0">
                <a:solidFill>
                  <a:srgbClr val="FF0000"/>
                </a:solidFill>
              </a:rPr>
              <a:t>帳本</a:t>
            </a:r>
          </a:p>
        </p:txBody>
      </p:sp>
      <p:sp>
        <p:nvSpPr>
          <p:cNvPr id="3" name="內容版面配置區 2"/>
          <p:cNvSpPr>
            <a:spLocks noGrp="1"/>
          </p:cNvSpPr>
          <p:nvPr>
            <p:ph idx="1"/>
          </p:nvPr>
        </p:nvSpPr>
        <p:spPr/>
        <p:txBody>
          <a:bodyPr>
            <a:normAutofit/>
          </a:bodyPr>
          <a:lstStyle/>
          <a:p>
            <a:r>
              <a:rPr lang="zh-TW" altLang="en-US" dirty="0" smtClean="0">
                <a:latin typeface="+mj-ea"/>
                <a:ea typeface="+mj-ea"/>
              </a:rPr>
              <a:t>區</a:t>
            </a:r>
            <a:r>
              <a:rPr lang="zh-TW" altLang="en-US" dirty="0">
                <a:latin typeface="+mj-ea"/>
                <a:ea typeface="+mj-ea"/>
              </a:rPr>
              <a:t>塊鏈技術可以說是互聯網時代以來，最具顛覆性的創新技術，依靠</a:t>
            </a:r>
            <a:r>
              <a:rPr lang="zh-TW" altLang="en-US" b="1" dirty="0">
                <a:solidFill>
                  <a:srgbClr val="FF0000"/>
                </a:solidFill>
                <a:latin typeface="+mj-ea"/>
                <a:ea typeface="+mj-ea"/>
              </a:rPr>
              <a:t>複雜的密碼學</a:t>
            </a:r>
            <a:r>
              <a:rPr lang="zh-TW" altLang="en-US" dirty="0">
                <a:latin typeface="+mj-ea"/>
                <a:ea typeface="+mj-ea"/>
              </a:rPr>
              <a:t>來加密資料，再透過</a:t>
            </a:r>
            <a:r>
              <a:rPr lang="zh-TW" altLang="en-US" b="1" dirty="0">
                <a:solidFill>
                  <a:srgbClr val="FF0000"/>
                </a:solidFill>
                <a:latin typeface="+mj-ea"/>
                <a:ea typeface="+mj-ea"/>
              </a:rPr>
              <a:t>巧妙的數學分散式演算法</a:t>
            </a:r>
            <a:r>
              <a:rPr lang="zh-TW" altLang="en-US" dirty="0">
                <a:latin typeface="+mj-ea"/>
                <a:ea typeface="+mj-ea"/>
              </a:rPr>
              <a:t>，讓互聯網最讓人擔憂的安全信任問題，可以在不需要第三方介入的前提下讓使用者達成共識，以非常低的成本解決了網路上信任與資料價值的難題</a:t>
            </a:r>
            <a:r>
              <a:rPr lang="zh-TW" altLang="en-US" dirty="0" smtClean="0">
                <a:latin typeface="+mj-ea"/>
                <a:ea typeface="+mj-ea"/>
              </a:rPr>
              <a:t>。</a:t>
            </a:r>
            <a:endParaRPr lang="en-US" altLang="zh-TW" dirty="0" smtClean="0">
              <a:latin typeface="+mj-ea"/>
              <a:ea typeface="+mj-ea"/>
            </a:endParaRPr>
          </a:p>
          <a:p>
            <a:endParaRPr lang="zh-TW" altLang="en-US" dirty="0">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62</a:t>
            </a:fld>
            <a:endParaRPr lang="zh-TW" altLang="en-US"/>
          </a:p>
        </p:txBody>
      </p:sp>
    </p:spTree>
    <p:extLst>
      <p:ext uri="{BB962C8B-B14F-4D97-AF65-F5344CB8AC3E}">
        <p14:creationId xmlns:p14="http://schemas.microsoft.com/office/powerpoint/2010/main" val="11890788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3448" y="0"/>
            <a:ext cx="8229600" cy="1143000"/>
          </a:xfrm>
        </p:spPr>
        <p:txBody>
          <a:bodyPr/>
          <a:lstStyle/>
          <a:p>
            <a:r>
              <a:rPr lang="zh-TW" altLang="en-US" dirty="0" smtClean="0"/>
              <a:t>分散式  </a:t>
            </a:r>
            <a:r>
              <a:rPr lang="en-US" altLang="zh-TW" dirty="0" smtClean="0"/>
              <a:t>Distributed</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63</a:t>
            </a:fld>
            <a:endParaRPr lang="zh-TW" altLang="en-US"/>
          </a:p>
        </p:txBody>
      </p:sp>
      <p:pic>
        <p:nvPicPr>
          <p:cNvPr id="5" name="圖片 4" descr="https://www.mile.cloud/wp-content/uploads/2017/11/簡化的支付驗證-1030x403.png"/>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036496" cy="3096344"/>
          </a:xfrm>
          <a:prstGeom prst="rect">
            <a:avLst/>
          </a:prstGeom>
          <a:noFill/>
          <a:ln>
            <a:noFill/>
          </a:ln>
        </p:spPr>
      </p:pic>
      <p:pic>
        <p:nvPicPr>
          <p:cNvPr id="6" name="圖片 5" descr="https://www.mile.cloud/wp-content/uploads/2017/11/簡化的支付驗證-1030x403.png"/>
          <p:cNvPicPr/>
          <p:nvPr/>
        </p:nvPicPr>
        <p:blipFill>
          <a:blip r:embed="rId2">
            <a:extLst>
              <a:ext uri="{28A0092B-C50C-407E-A947-70E740481C1C}">
                <a14:useLocalDpi xmlns:a14="http://schemas.microsoft.com/office/drawing/2010/main" val="0"/>
              </a:ext>
            </a:extLst>
          </a:blip>
          <a:srcRect/>
          <a:stretch>
            <a:fillRect/>
          </a:stretch>
        </p:blipFill>
        <p:spPr bwMode="auto">
          <a:xfrm>
            <a:off x="35496" y="3789040"/>
            <a:ext cx="9036496" cy="3096344"/>
          </a:xfrm>
          <a:prstGeom prst="rect">
            <a:avLst/>
          </a:prstGeom>
          <a:noFill/>
          <a:ln>
            <a:noFill/>
          </a:ln>
        </p:spPr>
      </p:pic>
      <p:sp>
        <p:nvSpPr>
          <p:cNvPr id="7" name="標題 1"/>
          <p:cNvSpPr txBox="1">
            <a:spLocks/>
          </p:cNvSpPr>
          <p:nvPr/>
        </p:nvSpPr>
        <p:spPr>
          <a:xfrm>
            <a:off x="-18877" y="3326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TW" b="1" dirty="0" smtClean="0">
                <a:solidFill>
                  <a:srgbClr val="FF0000"/>
                </a:solidFill>
              </a:rPr>
              <a:t>Peer A</a:t>
            </a:r>
            <a:endParaRPr lang="zh-TW" altLang="en-US" b="1" dirty="0">
              <a:solidFill>
                <a:srgbClr val="FF0000"/>
              </a:solidFill>
            </a:endParaRPr>
          </a:p>
        </p:txBody>
      </p:sp>
      <p:sp>
        <p:nvSpPr>
          <p:cNvPr id="8" name="標題 1"/>
          <p:cNvSpPr txBox="1">
            <a:spLocks/>
          </p:cNvSpPr>
          <p:nvPr/>
        </p:nvSpPr>
        <p:spPr>
          <a:xfrm>
            <a:off x="4018" y="278092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TW" b="1" dirty="0" smtClean="0">
                <a:solidFill>
                  <a:srgbClr val="FF0000"/>
                </a:solidFill>
              </a:rPr>
              <a:t>Peer B</a:t>
            </a:r>
            <a:endParaRPr lang="zh-TW" altLang="en-US" b="1" dirty="0">
              <a:solidFill>
                <a:srgbClr val="FF0000"/>
              </a:solidFill>
            </a:endParaRPr>
          </a:p>
        </p:txBody>
      </p:sp>
    </p:spTree>
    <p:extLst>
      <p:ext uri="{BB962C8B-B14F-4D97-AF65-F5344CB8AC3E}">
        <p14:creationId xmlns:p14="http://schemas.microsoft.com/office/powerpoint/2010/main" val="36064503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64</a:t>
            </a:fld>
            <a:endParaRPr lang="zh-TW"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314" y="1131734"/>
            <a:ext cx="7776864" cy="2682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187624" y="366287"/>
            <a:ext cx="6408712" cy="769441"/>
          </a:xfrm>
          <a:prstGeom prst="rect">
            <a:avLst/>
          </a:prstGeom>
        </p:spPr>
        <p:txBody>
          <a:bodyPr wrap="square">
            <a:spAutoFit/>
          </a:bodyPr>
          <a:lstStyle/>
          <a:p>
            <a:pPr algn="ctr"/>
            <a:r>
              <a:rPr lang="zh-TW" altLang="en-US" sz="4400" b="1" dirty="0"/>
              <a:t>去中心</a:t>
            </a:r>
            <a:r>
              <a:rPr lang="zh-TW" altLang="en-US" sz="4400" b="1" dirty="0" smtClean="0"/>
              <a:t>化網路交易</a:t>
            </a:r>
            <a:endParaRPr lang="zh-TW" altLang="en-US" sz="44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704221"/>
            <a:ext cx="7704856" cy="3109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78645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分散式資料庫</a:t>
            </a:r>
            <a:endParaRPr lang="zh-TW" altLang="en-US" dirty="0"/>
          </a:p>
        </p:txBody>
      </p:sp>
      <p:sp>
        <p:nvSpPr>
          <p:cNvPr id="4" name="內容版面配置區 3"/>
          <p:cNvSpPr>
            <a:spLocks noGrp="1"/>
          </p:cNvSpPr>
          <p:nvPr>
            <p:ph idx="1"/>
          </p:nvPr>
        </p:nvSpPr>
        <p:spPr/>
        <p:txBody>
          <a:bodyPr/>
          <a:lstStyle/>
          <a:p>
            <a:r>
              <a:rPr lang="zh-TW" altLang="en-US" b="1" dirty="0" smtClean="0">
                <a:solidFill>
                  <a:srgbClr val="FF0000"/>
                </a:solidFill>
              </a:rPr>
              <a:t>傳統</a:t>
            </a:r>
            <a:r>
              <a:rPr lang="zh-TW" altLang="en-US" dirty="0" smtClean="0"/>
              <a:t> </a:t>
            </a:r>
            <a:r>
              <a:rPr lang="en-US" altLang="zh-TW" dirty="0" smtClean="0"/>
              <a:t>SQL</a:t>
            </a:r>
            <a:r>
              <a:rPr lang="zh-TW" altLang="en-US" dirty="0" smtClean="0"/>
              <a:t> 集中式檔案管理系統  </a:t>
            </a:r>
            <a:endParaRPr lang="en-US" altLang="zh-TW" dirty="0"/>
          </a:p>
          <a:p>
            <a:r>
              <a:rPr lang="en-US" altLang="zh-TW" dirty="0" smtClean="0"/>
              <a:t>Hadoop</a:t>
            </a:r>
            <a:r>
              <a:rPr lang="zh-TW" altLang="en-US" dirty="0">
                <a:solidFill>
                  <a:srgbClr val="FF0000"/>
                </a:solidFill>
              </a:rPr>
              <a:t> </a:t>
            </a:r>
            <a:r>
              <a:rPr lang="zh-TW" altLang="en-US" dirty="0" smtClean="0">
                <a:solidFill>
                  <a:srgbClr val="FF0000"/>
                </a:solidFill>
              </a:rPr>
              <a:t> </a:t>
            </a:r>
            <a:r>
              <a:rPr lang="zh-TW" altLang="en-US" b="1" dirty="0" smtClean="0">
                <a:solidFill>
                  <a:srgbClr val="FF0000"/>
                </a:solidFill>
              </a:rPr>
              <a:t>分散式檔案系統  </a:t>
            </a:r>
            <a:r>
              <a:rPr lang="en-US" altLang="zh-TW" b="1" dirty="0" smtClean="0">
                <a:solidFill>
                  <a:srgbClr val="FF0000"/>
                </a:solidFill>
              </a:rPr>
              <a:t>HDFS</a:t>
            </a:r>
            <a:r>
              <a:rPr lang="zh-TW" altLang="en-US" b="1" dirty="0" smtClean="0">
                <a:solidFill>
                  <a:srgbClr val="FF0000"/>
                </a:solidFill>
              </a:rPr>
              <a:t>   </a:t>
            </a:r>
            <a:r>
              <a:rPr lang="en-US" altLang="zh-TW" b="1" u="sng" dirty="0" smtClean="0">
                <a:solidFill>
                  <a:schemeClr val="tx2">
                    <a:lumMod val="75000"/>
                  </a:schemeClr>
                </a:solidFill>
                <a:effectLst>
                  <a:outerShdw blurRad="38100" dist="38100" dir="2700000" algn="tl">
                    <a:srgbClr val="000000">
                      <a:alpha val="43137"/>
                    </a:srgbClr>
                  </a:outerShdw>
                </a:effectLst>
              </a:rPr>
              <a:t>(</a:t>
            </a:r>
            <a:r>
              <a:rPr lang="zh-TW" altLang="en-US" b="1" u="sng" dirty="0" smtClean="0">
                <a:solidFill>
                  <a:schemeClr val="tx2">
                    <a:lumMod val="75000"/>
                  </a:schemeClr>
                </a:solidFill>
                <a:effectLst>
                  <a:outerShdw blurRad="38100" dist="38100" dir="2700000" algn="tl">
                    <a:srgbClr val="000000">
                      <a:alpha val="43137"/>
                    </a:srgbClr>
                  </a:outerShdw>
                </a:effectLst>
              </a:rPr>
              <a:t>影片</a:t>
            </a:r>
            <a:r>
              <a:rPr lang="en-US" altLang="zh-TW" b="1" u="sng" dirty="0">
                <a:solidFill>
                  <a:schemeClr val="tx2">
                    <a:lumMod val="75000"/>
                  </a:schemeClr>
                </a:solidFill>
                <a:effectLst>
                  <a:outerShdw blurRad="38100" dist="38100" dir="2700000" algn="tl">
                    <a:srgbClr val="000000">
                      <a:alpha val="43137"/>
                    </a:srgbClr>
                  </a:outerShdw>
                </a:effectLst>
              </a:rPr>
              <a:t>3</a:t>
            </a:r>
            <a:r>
              <a:rPr lang="en-US" altLang="zh-TW" b="1" u="sng" dirty="0" smtClean="0">
                <a:solidFill>
                  <a:schemeClr val="tx2">
                    <a:lumMod val="75000"/>
                  </a:schemeClr>
                </a:solidFill>
                <a:effectLst>
                  <a:outerShdw blurRad="38100" dist="38100" dir="2700000" algn="tl">
                    <a:srgbClr val="000000">
                      <a:alpha val="43137"/>
                    </a:srgbClr>
                  </a:outerShdw>
                </a:effectLst>
              </a:rPr>
              <a:t>)</a:t>
            </a:r>
            <a:endParaRPr lang="en-US" altLang="zh-TW" u="sng" dirty="0">
              <a:solidFill>
                <a:schemeClr val="tx2">
                  <a:lumMod val="75000"/>
                </a:schemeClr>
              </a:solidFill>
              <a:effectLst>
                <a:outerShdw blurRad="38100" dist="38100" dir="2700000" algn="tl">
                  <a:srgbClr val="000000">
                    <a:alpha val="43137"/>
                  </a:srgbClr>
                </a:outerShdw>
              </a:effectLst>
            </a:endParaRPr>
          </a:p>
          <a:p>
            <a:r>
              <a:rPr lang="zh-TW" altLang="en-US" b="1" dirty="0" smtClean="0">
                <a:solidFill>
                  <a:srgbClr val="FF0000"/>
                </a:solidFill>
              </a:rPr>
              <a:t>進階</a:t>
            </a:r>
            <a:r>
              <a:rPr lang="zh-TW" altLang="en-US" dirty="0" smtClean="0"/>
              <a:t> 區塊鏈中每個節點</a:t>
            </a:r>
            <a:r>
              <a:rPr lang="zh-TW" altLang="en-US" dirty="0" smtClean="0">
                <a:solidFill>
                  <a:srgbClr val="FF0000"/>
                </a:solidFill>
              </a:rPr>
              <a:t>下載所有帳本資料</a:t>
            </a:r>
            <a:endParaRPr lang="zh-TW" altLang="en-US" dirty="0">
              <a:solidFill>
                <a:srgbClr val="FF0000"/>
              </a:solidFill>
            </a:endParaRPr>
          </a:p>
        </p:txBody>
      </p:sp>
      <p:sp>
        <p:nvSpPr>
          <p:cNvPr id="2" name="投影片編號版面配置區 1"/>
          <p:cNvSpPr>
            <a:spLocks noGrp="1"/>
          </p:cNvSpPr>
          <p:nvPr>
            <p:ph type="sldNum" sz="quarter" idx="12"/>
          </p:nvPr>
        </p:nvSpPr>
        <p:spPr/>
        <p:txBody>
          <a:bodyPr/>
          <a:lstStyle/>
          <a:p>
            <a:fld id="{98DC5E68-8E8F-413E-B9EF-039BBE8E841D}" type="slidenum">
              <a:rPr lang="zh-TW" altLang="en-US" smtClean="0"/>
              <a:t>65</a:t>
            </a:fld>
            <a:endParaRPr lang="zh-TW" altLang="en-US"/>
          </a:p>
        </p:txBody>
      </p:sp>
      <p:pic>
        <p:nvPicPr>
          <p:cNvPr id="5" name="內容版面配置區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501008"/>
            <a:ext cx="6696744" cy="3117168"/>
          </a:xfrm>
          <a:prstGeom prst="rect">
            <a:avLst/>
          </a:prstGeom>
        </p:spPr>
      </p:pic>
      <p:sp>
        <p:nvSpPr>
          <p:cNvPr id="6" name="橢圓 5"/>
          <p:cNvSpPr/>
          <p:nvPr/>
        </p:nvSpPr>
        <p:spPr>
          <a:xfrm>
            <a:off x="3779912" y="3429000"/>
            <a:ext cx="1512168"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734445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拜占庭將軍信任問題</a:t>
            </a:r>
            <a:r>
              <a:rPr lang="en-US" altLang="zh-TW" dirty="0" smtClean="0"/>
              <a:t/>
            </a:r>
            <a:br>
              <a:rPr lang="en-US" altLang="zh-TW" dirty="0" smtClean="0"/>
            </a:br>
            <a:r>
              <a:rPr lang="zh-TW" altLang="en-US" dirty="0" smtClean="0"/>
              <a:t> </a:t>
            </a:r>
            <a:r>
              <a:rPr lang="en-US" altLang="zh-TW" dirty="0"/>
              <a:t>( The Byzantine Generals Problem )</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66</a:t>
            </a:fld>
            <a:endParaRPr lang="zh-TW" altLang="en-US"/>
          </a:p>
        </p:txBody>
      </p:sp>
      <p:sp>
        <p:nvSpPr>
          <p:cNvPr id="5"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25" name="圖片 3" descr="https://www.mile.cloud/wp-content/uploads/2017/11/拜占庭問題-1030x4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037" y="2348880"/>
            <a:ext cx="7215523"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0521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拜占庭</a:t>
            </a:r>
            <a:r>
              <a:rPr lang="zh-TW" altLang="zh-TW" dirty="0" smtClean="0"/>
              <a:t>將軍</a:t>
            </a:r>
            <a:r>
              <a:rPr lang="zh-TW" altLang="en-US" dirty="0"/>
              <a:t>信</a:t>
            </a:r>
            <a:r>
              <a:rPr lang="zh-TW" altLang="en-US" dirty="0" smtClean="0"/>
              <a:t>任</a:t>
            </a:r>
            <a:r>
              <a:rPr lang="zh-TW" altLang="zh-TW" dirty="0" smtClean="0"/>
              <a:t>問題</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smtClean="0">
                <a:latin typeface="標楷體" panose="03000509000000000000" pitchFamily="65" charset="-120"/>
                <a:ea typeface="標楷體" panose="03000509000000000000" pitchFamily="65" charset="-120"/>
              </a:rPr>
              <a:t>1982</a:t>
            </a:r>
            <a:r>
              <a:rPr lang="zh-TW" altLang="zh-TW" dirty="0">
                <a:latin typeface="標楷體" panose="03000509000000000000" pitchFamily="65" charset="-120"/>
                <a:ea typeface="標楷體" panose="03000509000000000000" pitchFamily="65" charset="-120"/>
              </a:rPr>
              <a:t>年美國計算機科學家 </a:t>
            </a:r>
            <a:r>
              <a:rPr lang="en-US" altLang="zh-TW" dirty="0">
                <a:latin typeface="標楷體" panose="03000509000000000000" pitchFamily="65" charset="-120"/>
                <a:ea typeface="標楷體" panose="03000509000000000000" pitchFamily="65" charset="-120"/>
                <a:hlinkClick r:id="rId2"/>
              </a:rPr>
              <a:t>Leslie </a:t>
            </a:r>
            <a:r>
              <a:rPr lang="en-US" altLang="zh-TW" dirty="0" err="1">
                <a:latin typeface="標楷體" panose="03000509000000000000" pitchFamily="65" charset="-120"/>
                <a:ea typeface="標楷體" panose="03000509000000000000" pitchFamily="65" charset="-120"/>
                <a:hlinkClick r:id="rId2"/>
              </a:rPr>
              <a:t>Lamport</a:t>
            </a:r>
            <a:r>
              <a:rPr lang="en-US" altLang="zh-TW" dirty="0">
                <a:latin typeface="標楷體" panose="03000509000000000000" pitchFamily="65" charset="-120"/>
                <a:ea typeface="標楷體" panose="03000509000000000000" pitchFamily="65" charset="-120"/>
                <a:hlinkClick r:id="rId2"/>
              </a:rPr>
              <a:t> </a:t>
            </a:r>
            <a:r>
              <a:rPr lang="zh-TW" altLang="zh-TW" dirty="0">
                <a:latin typeface="標楷體" panose="03000509000000000000" pitchFamily="65" charset="-120"/>
                <a:ea typeface="標楷體" panose="03000509000000000000" pitchFamily="65" charset="-120"/>
              </a:rPr>
              <a:t>把軍中各地軍隊彼此取得共識、決定是否出兵的過程，延伸至運算領域，設法建立具容錯性的分散式系統，即使部分節點失效仍可確保系統正常運行，可讓多個基於零信任基礎的節點達成共識，並確保資訊傳遞的</a:t>
            </a:r>
            <a:r>
              <a:rPr lang="zh-TW" altLang="zh-TW" dirty="0" smtClean="0">
                <a:latin typeface="標楷體" panose="03000509000000000000" pitchFamily="65" charset="-120"/>
                <a:ea typeface="標楷體" panose="03000509000000000000" pitchFamily="65" charset="-120"/>
              </a:rPr>
              <a:t>一致性</a:t>
            </a:r>
            <a:endParaRPr lang="en-US" altLang="zh-TW" dirty="0" smtClean="0">
              <a:latin typeface="標楷體" panose="03000509000000000000" pitchFamily="65" charset="-120"/>
              <a:ea typeface="標楷體" panose="03000509000000000000" pitchFamily="65" charset="-120"/>
            </a:endParaRPr>
          </a:p>
          <a:p>
            <a:endParaRPr lang="en-US" altLang="zh-TW" dirty="0" smtClean="0">
              <a:latin typeface="標楷體" panose="03000509000000000000" pitchFamily="65" charset="-120"/>
              <a:ea typeface="標楷體" panose="03000509000000000000" pitchFamily="65" charset="-120"/>
            </a:endParaRPr>
          </a:p>
          <a:p>
            <a:r>
              <a:rPr lang="zh-TW" altLang="zh-TW" dirty="0">
                <a:latin typeface="標楷體" panose="03000509000000000000" pitchFamily="65" charset="-120"/>
                <a:ea typeface="標楷體" panose="03000509000000000000" pitchFamily="65" charset="-120"/>
              </a:rPr>
              <a:t>拜占庭將軍問題在網路世界的解讀是在容許入侵體系的一種模型化，後來</a:t>
            </a:r>
            <a:r>
              <a:rPr lang="zh-TW" altLang="zh-TW" dirty="0" smtClean="0">
                <a:latin typeface="標楷體" panose="03000509000000000000" pitchFamily="65" charset="-120"/>
                <a:ea typeface="標楷體" panose="03000509000000000000" pitchFamily="65" charset="-120"/>
              </a:rPr>
              <a:t>發現區</a:t>
            </a:r>
            <a:r>
              <a:rPr lang="zh-TW" altLang="zh-TW" dirty="0">
                <a:latin typeface="標楷體" panose="03000509000000000000" pitchFamily="65" charset="-120"/>
                <a:ea typeface="標楷體" panose="03000509000000000000" pitchFamily="65" charset="-120"/>
              </a:rPr>
              <a:t>塊鏈可以解決這個問題</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en-US" altLang="zh-TW" dirty="0" smtClean="0">
                <a:latin typeface="標楷體" panose="03000509000000000000" pitchFamily="65" charset="-120"/>
                <a:ea typeface="標楷體" panose="03000509000000000000" pitchFamily="65" charset="-120"/>
              </a:rPr>
              <a:t>2008 </a:t>
            </a:r>
            <a:r>
              <a:rPr lang="zh-TW" altLang="zh-TW" dirty="0">
                <a:latin typeface="標楷體" panose="03000509000000000000" pitchFamily="65" charset="-120"/>
                <a:ea typeface="標楷體" panose="03000509000000000000" pitchFamily="65" charset="-120"/>
              </a:rPr>
              <a:t>年出現的比特幣區塊鏈便應用了此觀念。</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67</a:t>
            </a:fld>
            <a:endParaRPr lang="zh-TW" altLang="en-US"/>
          </a:p>
        </p:txBody>
      </p:sp>
    </p:spTree>
    <p:extLst>
      <p:ext uri="{BB962C8B-B14F-4D97-AF65-F5344CB8AC3E}">
        <p14:creationId xmlns:p14="http://schemas.microsoft.com/office/powerpoint/2010/main" val="31119469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Reclaiming Disk Space</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68</a:t>
            </a:fld>
            <a:endParaRPr lang="zh-TW"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91629"/>
            <a:ext cx="7646665" cy="128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76" y="3142084"/>
            <a:ext cx="72866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橢圓 2"/>
          <p:cNvSpPr/>
          <p:nvPr/>
        </p:nvSpPr>
        <p:spPr>
          <a:xfrm>
            <a:off x="539552" y="1196752"/>
            <a:ext cx="7848872" cy="20162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328900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區塊中的交易資訊</a:t>
            </a:r>
          </a:p>
        </p:txBody>
      </p:sp>
      <p:sp>
        <p:nvSpPr>
          <p:cNvPr id="3" name="內容版面配置區 2"/>
          <p:cNvSpPr>
            <a:spLocks noGrp="1"/>
          </p:cNvSpPr>
          <p:nvPr>
            <p:ph idx="1"/>
          </p:nvPr>
        </p:nvSpPr>
        <p:spPr/>
        <p:txBody>
          <a:bodyPr>
            <a:normAutofit/>
          </a:bodyPr>
          <a:lstStyle/>
          <a:p>
            <a:r>
              <a:rPr lang="zh-TW" altLang="en-US" sz="2000" dirty="0"/>
              <a:t>區塊鏈中每一個區塊中記錄著好幾筆資訊，例如，在比特幣區塊鏈的每一個區塊所包含的資訊包括：區塊的容量大小（</a:t>
            </a:r>
            <a:r>
              <a:rPr lang="en-US" altLang="zh-TW" sz="2000" dirty="0"/>
              <a:t>Block Size</a:t>
            </a:r>
            <a:r>
              <a:rPr lang="zh-TW" altLang="en-US" sz="2000" dirty="0"/>
              <a:t>）、區塊頭（</a:t>
            </a:r>
            <a:r>
              <a:rPr lang="en-US" altLang="zh-TW" sz="2000" dirty="0"/>
              <a:t>Block Header</a:t>
            </a:r>
            <a:r>
              <a:rPr lang="zh-TW" altLang="en-US" sz="2000" dirty="0"/>
              <a:t>）、該區塊包含的交易數量</a:t>
            </a:r>
            <a:r>
              <a:rPr lang="en-US" altLang="zh-TW" sz="2000" dirty="0"/>
              <a:t>(Transaction Counter)</a:t>
            </a:r>
            <a:r>
              <a:rPr lang="zh-TW" altLang="en-US" sz="2000" dirty="0"/>
              <a:t>，以及每一筆被包含在這個區塊中的交易資訊（</a:t>
            </a:r>
            <a:r>
              <a:rPr lang="en-US" altLang="zh-TW" sz="2000" dirty="0"/>
              <a:t>Transactions</a:t>
            </a:r>
            <a:r>
              <a:rPr lang="zh-TW" altLang="en-US" sz="2000" dirty="0" smtClean="0"/>
              <a:t>）</a:t>
            </a:r>
            <a:endParaRPr lang="zh-TW" altLang="en-US" sz="20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69</a:t>
            </a:fld>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068960"/>
            <a:ext cx="5999892"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4222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6004" y="2054305"/>
            <a:ext cx="3807453" cy="461665"/>
          </a:xfrm>
          <a:prstGeom prst="rect">
            <a:avLst/>
          </a:prstGeom>
        </p:spPr>
        <p:txBody>
          <a:bodyPr wrap="none">
            <a:spAutoFit/>
          </a:bodyPr>
          <a:lstStyle/>
          <a:p>
            <a:r>
              <a:rPr lang="en-US" altLang="zh-TW" sz="2400" dirty="0"/>
              <a:t>3000</a:t>
            </a:r>
            <a:r>
              <a:rPr lang="zh-TW" altLang="en-US" sz="2400" dirty="0"/>
              <a:t>年前一個豐收的日子</a:t>
            </a:r>
            <a:r>
              <a:rPr lang="zh-TW" altLang="en-US" dirty="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733346"/>
            <a:ext cx="4525144" cy="3016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851712"/>
            <a:ext cx="4176464" cy="286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572000" y="5150463"/>
            <a:ext cx="4570482" cy="369332"/>
          </a:xfrm>
          <a:prstGeom prst="rect">
            <a:avLst/>
          </a:prstGeom>
        </p:spPr>
        <p:txBody>
          <a:bodyPr wrap="none">
            <a:spAutoFit/>
          </a:bodyPr>
          <a:lstStyle/>
          <a:p>
            <a:r>
              <a:rPr lang="zh-TW" altLang="en-US" b="1" dirty="0" smtClean="0">
                <a:solidFill>
                  <a:srgbClr val="FF0000"/>
                </a:solidFill>
              </a:rPr>
              <a:t>獵人甲</a:t>
            </a:r>
            <a:r>
              <a:rPr lang="zh-TW" altLang="en-US" dirty="0" smtClean="0"/>
              <a:t>拿著戰勝的獸皮，向</a:t>
            </a:r>
            <a:r>
              <a:rPr lang="zh-TW" altLang="en-US" b="1" dirty="0" smtClean="0">
                <a:solidFill>
                  <a:srgbClr val="FF0000"/>
                </a:solidFill>
              </a:rPr>
              <a:t>獵人乙</a:t>
            </a:r>
            <a:r>
              <a:rPr lang="zh-TW" altLang="en-US" dirty="0" smtClean="0"/>
              <a:t>換一隻豬</a:t>
            </a:r>
            <a:endParaRPr lang="zh-TW" altLang="en-US" dirty="0"/>
          </a:p>
        </p:txBody>
      </p:sp>
      <p:sp>
        <p:nvSpPr>
          <p:cNvPr id="6" name="矩形 5"/>
          <p:cNvSpPr/>
          <p:nvPr/>
        </p:nvSpPr>
        <p:spPr>
          <a:xfrm>
            <a:off x="6899632" y="3933056"/>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
        <p:nvSpPr>
          <p:cNvPr id="7" name="矩形 6"/>
          <p:cNvSpPr/>
          <p:nvPr/>
        </p:nvSpPr>
        <p:spPr>
          <a:xfrm>
            <a:off x="3558996" y="6349698"/>
            <a:ext cx="1737976" cy="369332"/>
          </a:xfrm>
          <a:prstGeom prst="rect">
            <a:avLst/>
          </a:prstGeom>
        </p:spPr>
        <p:txBody>
          <a:bodyPr wrap="none">
            <a:spAutoFit/>
          </a:bodyPr>
          <a:lstStyle/>
          <a:p>
            <a:r>
              <a:rPr lang="zh-TW" altLang="en-US" dirty="0" smtClean="0"/>
              <a:t>圖片來源 </a:t>
            </a:r>
            <a:r>
              <a:rPr lang="en-US" altLang="zh-TW" dirty="0" smtClean="0"/>
              <a:t>:</a:t>
            </a:r>
            <a:r>
              <a:rPr lang="zh-TW" altLang="en-US" dirty="0" smtClean="0"/>
              <a:t> 網路</a:t>
            </a:r>
            <a:endParaRPr lang="zh-TW" altLang="en-US" dirty="0"/>
          </a:p>
        </p:txBody>
      </p:sp>
      <p:sp>
        <p:nvSpPr>
          <p:cNvPr id="3" name="矩形 2"/>
          <p:cNvSpPr/>
          <p:nvPr/>
        </p:nvSpPr>
        <p:spPr>
          <a:xfrm>
            <a:off x="1242466" y="404664"/>
            <a:ext cx="2034531" cy="1200329"/>
          </a:xfrm>
          <a:prstGeom prst="rect">
            <a:avLst/>
          </a:prstGeom>
        </p:spPr>
        <p:txBody>
          <a:bodyPr wrap="none">
            <a:spAutoFit/>
          </a:bodyPr>
          <a:lstStyle/>
          <a:p>
            <a:r>
              <a:rPr lang="zh-TW" altLang="en-US" sz="7200" b="1" dirty="0">
                <a:solidFill>
                  <a:srgbClr val="FF0000"/>
                </a:solidFill>
                <a:latin typeface="標楷體" panose="03000509000000000000" pitchFamily="65" charset="-120"/>
                <a:ea typeface="標楷體" panose="03000509000000000000" pitchFamily="65" charset="-120"/>
              </a:rPr>
              <a:t>交易</a:t>
            </a:r>
            <a:endParaRPr lang="en-US" altLang="zh-TW" sz="7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3572004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70</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089" y="1507408"/>
            <a:ext cx="7301821" cy="4259396"/>
          </a:xfrm>
          <a:prstGeom prst="rect">
            <a:avLst/>
          </a:prstGeom>
        </p:spPr>
      </p:pic>
      <p:sp>
        <p:nvSpPr>
          <p:cNvPr id="4" name="矩形 3"/>
          <p:cNvSpPr/>
          <p:nvPr/>
        </p:nvSpPr>
        <p:spPr>
          <a:xfrm>
            <a:off x="2402174" y="332656"/>
            <a:ext cx="4339650" cy="646331"/>
          </a:xfrm>
          <a:prstGeom prst="rect">
            <a:avLst/>
          </a:prstGeom>
        </p:spPr>
        <p:txBody>
          <a:bodyPr wrap="none">
            <a:spAutoFit/>
          </a:bodyPr>
          <a:lstStyle/>
          <a:p>
            <a:r>
              <a:rPr lang="zh-TW" altLang="en-US" sz="3600" dirty="0"/>
              <a:t>比特幣區塊鏈示意圖</a:t>
            </a:r>
          </a:p>
        </p:txBody>
      </p:sp>
    </p:spTree>
    <p:extLst>
      <p:ext uri="{BB962C8B-B14F-4D97-AF65-F5344CB8AC3E}">
        <p14:creationId xmlns:p14="http://schemas.microsoft.com/office/powerpoint/2010/main" val="27324943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區塊鏈交易確認流程圖</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71</a:t>
            </a:fld>
            <a:endParaRPr lang="zh-TW" alt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1078" y="1600200"/>
            <a:ext cx="454184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14840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a:t>
            </a:r>
            <a:r>
              <a:rPr lang="zh-TW" altLang="en-US" dirty="0" smtClean="0"/>
              <a:t>太錢包 </a:t>
            </a:r>
            <a:r>
              <a:rPr lang="en-US" altLang="zh-TW" dirty="0" smtClean="0"/>
              <a:t>:</a:t>
            </a:r>
            <a:r>
              <a:rPr lang="zh-TW" altLang="en-US" dirty="0" smtClean="0"/>
              <a:t> </a:t>
            </a:r>
            <a:r>
              <a:rPr lang="en-US" altLang="zh-TW" dirty="0" err="1" smtClean="0"/>
              <a:t>Ethereum</a:t>
            </a:r>
            <a:r>
              <a:rPr lang="en-US" altLang="zh-TW" dirty="0" smtClean="0"/>
              <a:t> Wallet</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2582"/>
            <a:ext cx="8229600" cy="3830674"/>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72</a:t>
            </a:fld>
            <a:endParaRPr lang="zh-TW" altLang="en-US"/>
          </a:p>
        </p:txBody>
      </p:sp>
      <p:sp>
        <p:nvSpPr>
          <p:cNvPr id="6" name="橢圓 5"/>
          <p:cNvSpPr/>
          <p:nvPr/>
        </p:nvSpPr>
        <p:spPr>
          <a:xfrm>
            <a:off x="7049702" y="1832641"/>
            <a:ext cx="1296144" cy="5760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7" name="橢圓 6"/>
          <p:cNvSpPr/>
          <p:nvPr/>
        </p:nvSpPr>
        <p:spPr>
          <a:xfrm>
            <a:off x="3131840" y="1772816"/>
            <a:ext cx="2304256" cy="72008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3" name="矩形 2"/>
          <p:cNvSpPr/>
          <p:nvPr/>
        </p:nvSpPr>
        <p:spPr>
          <a:xfrm>
            <a:off x="3275856" y="2852936"/>
            <a:ext cx="1800493" cy="369332"/>
          </a:xfrm>
          <a:prstGeom prst="rect">
            <a:avLst/>
          </a:prstGeom>
        </p:spPr>
        <p:txBody>
          <a:bodyPr wrap="none">
            <a:spAutoFit/>
          </a:bodyPr>
          <a:lstStyle/>
          <a:p>
            <a:r>
              <a:rPr lang="zh-TW" altLang="en-US" dirty="0" smtClean="0"/>
              <a:t>區</a:t>
            </a:r>
            <a:r>
              <a:rPr lang="zh-TW" altLang="en-US" dirty="0"/>
              <a:t>塊</a:t>
            </a:r>
            <a:r>
              <a:rPr lang="zh-TW" altLang="en-US" dirty="0" smtClean="0"/>
              <a:t>鏈同步系統</a:t>
            </a:r>
            <a:endParaRPr lang="zh-TW" altLang="en-US" dirty="0"/>
          </a:p>
        </p:txBody>
      </p:sp>
      <p:cxnSp>
        <p:nvCxnSpPr>
          <p:cNvPr id="9" name="直線單箭頭接點 8"/>
          <p:cNvCxnSpPr/>
          <p:nvPr/>
        </p:nvCxnSpPr>
        <p:spPr>
          <a:xfrm flipH="1">
            <a:off x="4067944" y="2523195"/>
            <a:ext cx="14401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237850" y="2805055"/>
            <a:ext cx="1107996" cy="369332"/>
          </a:xfrm>
          <a:prstGeom prst="rect">
            <a:avLst/>
          </a:prstGeom>
        </p:spPr>
        <p:txBody>
          <a:bodyPr wrap="none">
            <a:spAutoFit/>
          </a:bodyPr>
          <a:lstStyle/>
          <a:p>
            <a:r>
              <a:rPr lang="zh-TW" altLang="en-US" dirty="0" smtClean="0"/>
              <a:t>虛擬錢幣</a:t>
            </a:r>
            <a:endParaRPr lang="zh-TW" altLang="en-US" dirty="0"/>
          </a:p>
        </p:txBody>
      </p:sp>
      <p:cxnSp>
        <p:nvCxnSpPr>
          <p:cNvPr id="11" name="直線單箭頭接點 10"/>
          <p:cNvCxnSpPr/>
          <p:nvPr/>
        </p:nvCxnSpPr>
        <p:spPr>
          <a:xfrm>
            <a:off x="7642441" y="2425615"/>
            <a:ext cx="26824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標題 1"/>
          <p:cNvSpPr txBox="1">
            <a:spLocks/>
          </p:cNvSpPr>
          <p:nvPr/>
        </p:nvSpPr>
        <p:spPr>
          <a:xfrm>
            <a:off x="467544" y="551723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400" b="1" dirty="0" smtClean="0"/>
              <a:t>Account</a:t>
            </a:r>
            <a:r>
              <a:rPr lang="en-US" altLang="zh-TW" sz="2400" b="1" dirty="0" smtClean="0">
                <a:solidFill>
                  <a:srgbClr val="FF0000"/>
                </a:solidFill>
              </a:rPr>
              <a:t>  </a:t>
            </a:r>
            <a:r>
              <a:rPr lang="en-US" altLang="zh-TW" sz="2400" b="1" u="sng" dirty="0" smtClean="0">
                <a:solidFill>
                  <a:srgbClr val="FF0000"/>
                </a:solidFill>
              </a:rPr>
              <a:t>0xFBdaF1f76617B879714f3b1a227E661f416a6f03</a:t>
            </a:r>
            <a:endParaRPr lang="zh-TW" altLang="en-US" sz="2400" u="sng" dirty="0">
              <a:solidFill>
                <a:srgbClr val="FF0000"/>
              </a:solidFill>
            </a:endParaRPr>
          </a:p>
        </p:txBody>
      </p:sp>
      <p:sp>
        <p:nvSpPr>
          <p:cNvPr id="13" name="橢圓 12"/>
          <p:cNvSpPr/>
          <p:nvPr/>
        </p:nvSpPr>
        <p:spPr>
          <a:xfrm>
            <a:off x="1043608" y="3789040"/>
            <a:ext cx="1296144" cy="72008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4" name="直線單箭頭接點 13"/>
          <p:cNvCxnSpPr/>
          <p:nvPr/>
        </p:nvCxnSpPr>
        <p:spPr>
          <a:xfrm>
            <a:off x="2267744" y="4458086"/>
            <a:ext cx="1440160" cy="14191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3544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400" b="1" dirty="0" smtClean="0">
                <a:effectLst/>
              </a:rPr>
              <a:t>Account</a:t>
            </a:r>
            <a:r>
              <a:rPr lang="en-US" altLang="zh-TW" sz="2400" b="1" dirty="0" smtClean="0">
                <a:solidFill>
                  <a:srgbClr val="FF0000"/>
                </a:solidFill>
                <a:effectLst/>
              </a:rPr>
              <a:t>  </a:t>
            </a:r>
            <a:r>
              <a:rPr lang="en-US" altLang="zh-TW" sz="2400" b="1" u="sng" dirty="0">
                <a:solidFill>
                  <a:srgbClr val="FF0000"/>
                </a:solidFill>
              </a:rPr>
              <a:t>0xFBdaF1f76617B879714f3b1a227E661f416a6f03</a:t>
            </a:r>
            <a:endParaRPr lang="zh-TW" altLang="en-US" sz="2400" u="sng" dirty="0">
              <a:solidFill>
                <a:srgbClr val="FF0000"/>
              </a:solidFill>
            </a:endParaRPr>
          </a:p>
        </p:txBody>
      </p:sp>
      <p:sp>
        <p:nvSpPr>
          <p:cNvPr id="3" name="內容版面配置區 2"/>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41" y="1556792"/>
            <a:ext cx="8043986" cy="4242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投影片編號版面配置區 4"/>
          <p:cNvSpPr>
            <a:spLocks noGrp="1"/>
          </p:cNvSpPr>
          <p:nvPr>
            <p:ph type="sldNum" sz="quarter" idx="12"/>
          </p:nvPr>
        </p:nvSpPr>
        <p:spPr/>
        <p:txBody>
          <a:bodyPr/>
          <a:lstStyle/>
          <a:p>
            <a:fld id="{98DC5E68-8E8F-413E-B9EF-039BBE8E841D}" type="slidenum">
              <a:rPr lang="zh-TW" altLang="en-US" smtClean="0"/>
              <a:t>73</a:t>
            </a:fld>
            <a:endParaRPr lang="zh-TW" altLang="en-US"/>
          </a:p>
        </p:txBody>
      </p:sp>
    </p:spTree>
    <p:extLst>
      <p:ext uri="{BB962C8B-B14F-4D97-AF65-F5344CB8AC3E}">
        <p14:creationId xmlns:p14="http://schemas.microsoft.com/office/powerpoint/2010/main" val="18153609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向右箭號 3"/>
          <p:cNvSpPr/>
          <p:nvPr/>
        </p:nvSpPr>
        <p:spPr>
          <a:xfrm>
            <a:off x="4235113" y="1923344"/>
            <a:ext cx="1872208"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右箭號 5"/>
          <p:cNvSpPr/>
          <p:nvPr/>
        </p:nvSpPr>
        <p:spPr>
          <a:xfrm rot="10800000">
            <a:off x="4149105" y="2508336"/>
            <a:ext cx="1872208"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816" y="953639"/>
            <a:ext cx="2315839" cy="2281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979712" y="3789040"/>
            <a:ext cx="5493812" cy="923330"/>
          </a:xfrm>
          <a:prstGeom prst="rect">
            <a:avLst/>
          </a:prstGeom>
        </p:spPr>
        <p:txBody>
          <a:bodyPr wrap="none">
            <a:spAutoFit/>
          </a:bodyPr>
          <a:lstStyle/>
          <a:p>
            <a:r>
              <a:rPr lang="zh-TW" altLang="en-US" b="1" dirty="0" smtClean="0">
                <a:solidFill>
                  <a:srgbClr val="FF0000"/>
                </a:solidFill>
              </a:rPr>
              <a:t>獵人甲</a:t>
            </a:r>
            <a:r>
              <a:rPr lang="zh-TW" altLang="en-US" dirty="0" smtClean="0"/>
              <a:t>再拿部分獸皮，與</a:t>
            </a:r>
            <a:r>
              <a:rPr lang="zh-TW" altLang="en-US" b="1" dirty="0" smtClean="0">
                <a:solidFill>
                  <a:srgbClr val="FF0000"/>
                </a:solidFill>
              </a:rPr>
              <a:t>農夫丙</a:t>
            </a:r>
            <a:r>
              <a:rPr lang="zh-TW" altLang="en-US" dirty="0" smtClean="0"/>
              <a:t>換一袋種子</a:t>
            </a:r>
            <a:endParaRPr lang="en-US" altLang="zh-TW" dirty="0" smtClean="0"/>
          </a:p>
          <a:p>
            <a:endParaRPr lang="en-US" altLang="zh-TW" dirty="0" smtClean="0"/>
          </a:p>
          <a:p>
            <a:r>
              <a:rPr lang="zh-TW" altLang="en-US" dirty="0"/>
              <a:t>雙方</a:t>
            </a:r>
            <a:r>
              <a:rPr lang="zh-TW" altLang="en-US" dirty="0" smtClean="0"/>
              <a:t>約定一個月後，</a:t>
            </a:r>
            <a:r>
              <a:rPr lang="zh-TW" altLang="en-US" b="1" dirty="0" smtClean="0">
                <a:solidFill>
                  <a:srgbClr val="FF0000"/>
                </a:solidFill>
              </a:rPr>
              <a:t>農夫丙</a:t>
            </a:r>
            <a:r>
              <a:rPr lang="zh-TW" altLang="en-US" dirty="0" smtClean="0"/>
              <a:t>將一袋種子送到獵人甲家</a:t>
            </a:r>
            <a:endParaRPr lang="zh-TW" altLang="en-US" dirty="0"/>
          </a:p>
        </p:txBody>
      </p:sp>
      <p:sp>
        <p:nvSpPr>
          <p:cNvPr id="10" name="矩形 9"/>
          <p:cNvSpPr/>
          <p:nvPr/>
        </p:nvSpPr>
        <p:spPr>
          <a:xfrm>
            <a:off x="4149105" y="450723"/>
            <a:ext cx="2034531" cy="1200329"/>
          </a:xfrm>
          <a:prstGeom prst="rect">
            <a:avLst/>
          </a:prstGeom>
        </p:spPr>
        <p:txBody>
          <a:bodyPr wrap="none">
            <a:spAutoFit/>
          </a:bodyPr>
          <a:lstStyle/>
          <a:p>
            <a:r>
              <a:rPr lang="zh-TW" altLang="en-US" sz="7200" b="1" dirty="0" smtClean="0">
                <a:solidFill>
                  <a:srgbClr val="FF0000"/>
                </a:solidFill>
                <a:latin typeface="標楷體" panose="03000509000000000000" pitchFamily="65" charset="-120"/>
                <a:ea typeface="標楷體" panose="03000509000000000000" pitchFamily="65" charset="-120"/>
              </a:rPr>
              <a:t>期貨</a:t>
            </a:r>
            <a:endParaRPr lang="en-US" altLang="zh-TW" sz="7200" b="1" dirty="0">
              <a:solidFill>
                <a:srgbClr val="FF0000"/>
              </a:solidFill>
              <a:latin typeface="標楷體" panose="03000509000000000000" pitchFamily="65" charset="-120"/>
              <a:ea typeface="標楷體" panose="03000509000000000000" pitchFamily="65" charset="-120"/>
            </a:endParaRP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909" y="809786"/>
            <a:ext cx="2422595" cy="2568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7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向右箭號 1"/>
          <p:cNvSpPr/>
          <p:nvPr/>
        </p:nvSpPr>
        <p:spPr>
          <a:xfrm>
            <a:off x="4202519" y="1923344"/>
            <a:ext cx="1872208"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向右箭號 2"/>
          <p:cNvSpPr/>
          <p:nvPr/>
        </p:nvSpPr>
        <p:spPr>
          <a:xfrm rot="10800000">
            <a:off x="4149105" y="2508336"/>
            <a:ext cx="1872208"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816" y="953639"/>
            <a:ext cx="2315839" cy="2281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149105" y="450723"/>
            <a:ext cx="2034531" cy="1200329"/>
          </a:xfrm>
          <a:prstGeom prst="rect">
            <a:avLst/>
          </a:prstGeom>
        </p:spPr>
        <p:txBody>
          <a:bodyPr wrap="none">
            <a:spAutoFit/>
          </a:bodyPr>
          <a:lstStyle/>
          <a:p>
            <a:r>
              <a:rPr lang="zh-TW" altLang="en-US" sz="7200" b="1" dirty="0" smtClean="0">
                <a:solidFill>
                  <a:srgbClr val="FF0000"/>
                </a:solidFill>
                <a:latin typeface="標楷體" panose="03000509000000000000" pitchFamily="65" charset="-120"/>
                <a:ea typeface="標楷體" panose="03000509000000000000" pitchFamily="65" charset="-120"/>
              </a:rPr>
              <a:t>借貸</a:t>
            </a:r>
            <a:endParaRPr lang="en-US" altLang="zh-TW" sz="7200" b="1" dirty="0">
              <a:solidFill>
                <a:srgbClr val="FF0000"/>
              </a:solidFill>
              <a:latin typeface="標楷體" panose="03000509000000000000" pitchFamily="65" charset="-120"/>
              <a:ea typeface="標楷體" panose="03000509000000000000" pitchFamily="65" charset="-120"/>
            </a:endParaRPr>
          </a:p>
        </p:txBody>
      </p:sp>
      <p:sp>
        <p:nvSpPr>
          <p:cNvPr id="6" name="矩形 5"/>
          <p:cNvSpPr/>
          <p:nvPr/>
        </p:nvSpPr>
        <p:spPr>
          <a:xfrm>
            <a:off x="1619672" y="3455432"/>
            <a:ext cx="6878806" cy="923330"/>
          </a:xfrm>
          <a:prstGeom prst="rect">
            <a:avLst/>
          </a:prstGeom>
        </p:spPr>
        <p:txBody>
          <a:bodyPr wrap="none">
            <a:spAutoFit/>
          </a:bodyPr>
          <a:lstStyle/>
          <a:p>
            <a:r>
              <a:rPr lang="zh-TW" altLang="en-US" b="1" dirty="0" smtClean="0">
                <a:solidFill>
                  <a:srgbClr val="FF0000"/>
                </a:solidFill>
              </a:rPr>
              <a:t>獵人甲</a:t>
            </a:r>
            <a:r>
              <a:rPr lang="zh-TW" altLang="en-US" dirty="0" smtClean="0"/>
              <a:t>再拿部分獸皮，與</a:t>
            </a:r>
            <a:r>
              <a:rPr lang="zh-TW" altLang="en-US" b="1" dirty="0" smtClean="0">
                <a:solidFill>
                  <a:srgbClr val="FF0000"/>
                </a:solidFill>
              </a:rPr>
              <a:t>農夫丁</a:t>
            </a:r>
            <a:r>
              <a:rPr lang="zh-TW" altLang="en-US" dirty="0" smtClean="0"/>
              <a:t>換一頭牛</a:t>
            </a:r>
            <a:endParaRPr lang="en-US" altLang="zh-TW" dirty="0" smtClean="0"/>
          </a:p>
          <a:p>
            <a:endParaRPr lang="en-US" altLang="zh-TW" dirty="0" smtClean="0"/>
          </a:p>
          <a:p>
            <a:r>
              <a:rPr lang="zh-TW" altLang="en-US" dirty="0" smtClean="0"/>
              <a:t>但牛的價值比較高雙方約定，</a:t>
            </a:r>
            <a:r>
              <a:rPr lang="zh-TW" altLang="en-US" b="1" dirty="0" smtClean="0">
                <a:solidFill>
                  <a:srgbClr val="FF0000"/>
                </a:solidFill>
              </a:rPr>
              <a:t>獵人甲</a:t>
            </a:r>
            <a:r>
              <a:rPr lang="zh-TW" altLang="en-US" dirty="0" smtClean="0"/>
              <a:t>每個月需再給農夫丁部分獸皮</a:t>
            </a:r>
            <a:endParaRPr lang="zh-TW"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076" y="1412776"/>
            <a:ext cx="2734420" cy="1624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043608" y="4941168"/>
            <a:ext cx="7802136" cy="923330"/>
          </a:xfrm>
          <a:prstGeom prst="rect">
            <a:avLst/>
          </a:prstGeom>
        </p:spPr>
        <p:txBody>
          <a:bodyPr wrap="none">
            <a:spAutoFit/>
          </a:bodyPr>
          <a:lstStyle/>
          <a:p>
            <a:r>
              <a:rPr lang="zh-TW" altLang="en-US" sz="5400" b="1" dirty="0" smtClean="0">
                <a:solidFill>
                  <a:srgbClr val="FF0000"/>
                </a:solidFill>
                <a:latin typeface="標楷體" panose="03000509000000000000" pitchFamily="65" charset="-120"/>
                <a:ea typeface="標楷體" panose="03000509000000000000" pitchFamily="65" charset="-120"/>
              </a:rPr>
              <a:t>借貸、頭期款、分期付款</a:t>
            </a:r>
            <a:endParaRPr lang="en-US" altLang="zh-TW" sz="54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76455714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TotalTime>
  <Words>4500</Words>
  <Application>Microsoft Office PowerPoint</Application>
  <PresentationFormat>如螢幕大小 (4:3)</PresentationFormat>
  <Paragraphs>325</Paragraphs>
  <Slides>73</Slides>
  <Notes>0</Notes>
  <HiddenSlides>0</HiddenSlides>
  <MMClips>0</MMClips>
  <ScaleCrop>false</ScaleCrop>
  <HeadingPairs>
    <vt:vector size="4" baseType="variant">
      <vt:variant>
        <vt:lpstr>佈景主題</vt:lpstr>
      </vt:variant>
      <vt:variant>
        <vt:i4>1</vt:i4>
      </vt:variant>
      <vt:variant>
        <vt:lpstr>投影片標題</vt:lpstr>
      </vt:variant>
      <vt:variant>
        <vt:i4>73</vt:i4>
      </vt:variant>
    </vt:vector>
  </HeadingPairs>
  <TitlesOfParts>
    <vt:vector size="74" baseType="lpstr">
      <vt:lpstr>Office 佈景主題</vt:lpstr>
      <vt:lpstr>區塊鏈的發展演進與在金融上的應用</vt:lpstr>
      <vt:lpstr>PowerPoint 簡報</vt:lpstr>
      <vt:lpstr>PowerPoint 簡報</vt:lpstr>
      <vt:lpstr>PowerPoint 簡報</vt:lpstr>
      <vt:lpstr>PowerPoint 簡報</vt:lpstr>
      <vt:lpstr>金融活動介紹</vt:lpstr>
      <vt:lpstr>PowerPoint 簡報</vt:lpstr>
      <vt:lpstr>PowerPoint 簡報</vt:lpstr>
      <vt:lpstr>PowerPoint 簡報</vt:lpstr>
      <vt:lpstr>PowerPoint 簡報</vt:lpstr>
      <vt:lpstr>PowerPoint 簡報</vt:lpstr>
      <vt:lpstr>雅浦島的巨大石幣</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目前Fintech公司提供的服務</vt:lpstr>
      <vt:lpstr>世界經濟論壇全球競爭力報告</vt:lpstr>
      <vt:lpstr>PowerPoint 簡報</vt:lpstr>
      <vt:lpstr>金融海嘯促使區塊鏈發展</vt:lpstr>
      <vt:lpstr>PowerPoint 簡報</vt:lpstr>
      <vt:lpstr>PowerPoint 簡報</vt:lpstr>
      <vt:lpstr>PowerPoint 簡報</vt:lpstr>
      <vt:lpstr>建立信賴機器</vt:lpstr>
      <vt:lpstr>建立全球大規模去中心化系統</vt:lpstr>
      <vt:lpstr>區塊鏈 1.0、2.0、3 .0</vt:lpstr>
      <vt:lpstr>PowerPoint 簡報</vt:lpstr>
      <vt:lpstr>區塊鏈運用到的概念</vt:lpstr>
      <vt:lpstr>區塊鏈的實際應用</vt:lpstr>
      <vt:lpstr>區塊鏈運用到的概念環環相扣</vt:lpstr>
      <vt:lpstr>區塊鏈實際應用例子-以色例</vt:lpstr>
      <vt:lpstr>區塊鏈實際應用例子-台灣</vt:lpstr>
      <vt:lpstr>區塊鏈在金融上的應用</vt:lpstr>
      <vt:lpstr>區塊鏈技術在金融領域應用場景</vt:lpstr>
      <vt:lpstr>區塊鏈技術在金融領域應用場景</vt:lpstr>
      <vt:lpstr>區塊鏈的應用</vt:lpstr>
      <vt:lpstr>PowerPoint 簡報</vt:lpstr>
      <vt:lpstr>PowerPoint 簡報</vt:lpstr>
      <vt:lpstr>區塊鏈透明助學</vt:lpstr>
      <vt:lpstr>數位文憑+區塊鏈技術</vt:lpstr>
      <vt:lpstr>PowerPoint 簡報</vt:lpstr>
      <vt:lpstr>區塊鏈在畢業證書上的應用</vt:lpstr>
      <vt:lpstr>新一代的網路革命</vt:lpstr>
      <vt:lpstr>大家期待中的下一代網路革命</vt:lpstr>
      <vt:lpstr>網路傳遞「資訊」區塊鏈傳遞「價值」</vt:lpstr>
      <vt:lpstr>中本聰-Bitcoin</vt:lpstr>
      <vt:lpstr>數位貨幣系統二大難題</vt:lpstr>
      <vt:lpstr>P2P 電子交易</vt:lpstr>
      <vt:lpstr>區塊鏈集結密碼學P2P架構的公開帳本</vt:lpstr>
      <vt:lpstr>分散式  Distributed</vt:lpstr>
      <vt:lpstr>PowerPoint 簡報</vt:lpstr>
      <vt:lpstr>分散式資料庫</vt:lpstr>
      <vt:lpstr>拜占庭將軍信任問題  ( The Byzantine Generals Problem )</vt:lpstr>
      <vt:lpstr>拜占庭將軍信任問題</vt:lpstr>
      <vt:lpstr>Reclaiming Disk Space</vt:lpstr>
      <vt:lpstr>區塊中的交易資訊</vt:lpstr>
      <vt:lpstr>PowerPoint 簡報</vt:lpstr>
      <vt:lpstr>區塊鏈交易確認流程圖</vt:lpstr>
      <vt:lpstr>以太錢包 : Ethereum Wallet</vt:lpstr>
      <vt:lpstr>Account  0xFBdaF1f76617B879714f3b1a227E661f416a6f03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154</cp:revision>
  <dcterms:created xsi:type="dcterms:W3CDTF">2018-10-19T04:55:29Z</dcterms:created>
  <dcterms:modified xsi:type="dcterms:W3CDTF">2018-10-28T13:47:37Z</dcterms:modified>
</cp:coreProperties>
</file>